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 id="2147483680" r:id="rId2"/>
  </p:sldMasterIdLst>
  <p:notesMasterIdLst>
    <p:notesMasterId r:id="rId6"/>
  </p:notesMasterIdLst>
  <p:handoutMasterIdLst>
    <p:handoutMasterId r:id="rId7"/>
  </p:handoutMasterIdLst>
  <p:sldIdLst>
    <p:sldId id="309" r:id="rId3"/>
    <p:sldId id="306" r:id="rId4"/>
    <p:sldId id="307" r:id="rId5"/>
  </p:sldIdLst>
  <p:sldSz cx="7772400" cy="10058400"/>
  <p:notesSz cx="7315200" cy="96012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C4B"/>
    <a:srgbClr val="3B3838"/>
    <a:srgbClr val="F2F2F2"/>
    <a:srgbClr val="736A65"/>
    <a:srgbClr val="0C1C49"/>
    <a:srgbClr val="00AEEF"/>
    <a:srgbClr val="F3F3F3"/>
    <a:srgbClr val="00B6FA"/>
    <a:srgbClr val="F4F4F4"/>
    <a:srgbClr val="777A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6247" autoAdjust="0"/>
  </p:normalViewPr>
  <p:slideViewPr>
    <p:cSldViewPr>
      <p:cViewPr>
        <p:scale>
          <a:sx n="100" d="100"/>
          <a:sy n="100" d="100"/>
        </p:scale>
        <p:origin x="2346" y="-79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ad-its.credit-agricole.fr\dfs\public\Verdi\GLOBAL%20RESEARCH\Business%20Development%20&amp;%20Operations\Business%20development\Presentations%20for%20clients\Institutional%20&amp;%20Corporate%20Dialogue\Primary%20Market%20letter\2025\202511\Copy%20of%20Credit%20spreads%20%20yields.xlsm"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uphin\AppData\Local\Microsoft\Windows\INetCache\Content.Outlook\QVND4TD7\2025%2011%2017%20Primary%20market%20&#8364;%20(002).xlsm"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its.credit-agricole.fr\dfs\public\Verdi\GLOBAL%20RESEARCH\Business%20Development%20&amp;%20Operations\Business%20development\Presentations%20for%20clients\Institutional%20&amp;%20Corporate%20Dialogue\Primary%20Market%20letter\2025\202511\Copy%20of%20Credit%20spreads%20%20yields.xlsm"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its.credit-agricole.fr\dfs\public\Verdi\GLOBAL%20RESEARCH\Business%20Development%20&amp;%20Operations\Business%20development\Presentations%20for%20clients\Institutional%20&amp;%20Corporate%20Dialogue\Primary%20Market%20letter\2025\202511\Copy%20of%20Credit%20spreads%20%20yields.xlsm"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its.credit-agricole.fr\dfs\public\Verdi\GLOBAL%20RESEARCH\Business%20Development%20&amp;%20Operations\Business%20development\Presentations%20for%20clients\Institutional%20&amp;%20Corporate%20Dialogue\Primary%20Market%20letter\2025\202511\Copy%20of%20Credit%20spreads%20%20yield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rtl="0">
              <a:defRPr lang="fr-FR" sz="600" b="0" i="1" u="none" strike="noStrike" kern="1200" baseline="0">
                <a:solidFill>
                  <a:srgbClr val="003C64"/>
                </a:solidFill>
                <a:latin typeface="Arial"/>
                <a:ea typeface="Arial"/>
                <a:cs typeface="Arial"/>
              </a:defRPr>
            </a:pPr>
            <a:r>
              <a:rPr lang="fr-FR" sz="600" b="0" i="1" u="none" strike="noStrike" kern="1200" baseline="0" dirty="0">
                <a:solidFill>
                  <a:srgbClr val="003C64"/>
                </a:solidFill>
                <a:latin typeface="Arial"/>
                <a:ea typeface="Arial"/>
                <a:cs typeface="Arial"/>
              </a:rPr>
              <a:t>Source : Bloomberg, Amundi Inv. </a:t>
            </a:r>
            <a:r>
              <a:rPr lang="fr-FR" sz="600" b="0" i="1" u="none" strike="noStrike" kern="1200" baseline="0" dirty="0" err="1">
                <a:solidFill>
                  <a:srgbClr val="003C64"/>
                </a:solidFill>
                <a:latin typeface="Arial"/>
                <a:ea typeface="Arial"/>
                <a:cs typeface="Arial"/>
              </a:rPr>
              <a:t>Inst</a:t>
            </a:r>
            <a:r>
              <a:rPr lang="fr-FR" sz="600" b="0" i="1" u="none" strike="noStrike" kern="1200" baseline="0" dirty="0">
                <a:solidFill>
                  <a:srgbClr val="003C64"/>
                </a:solidFill>
                <a:latin typeface="Arial"/>
                <a:ea typeface="Arial"/>
                <a:cs typeface="Arial"/>
              </a:rPr>
              <a:t>., données au  30 Octobre 2025</a:t>
            </a:r>
          </a:p>
        </c:rich>
      </c:tx>
      <c:layout>
        <c:manualLayout>
          <c:xMode val="edge"/>
          <c:yMode val="edge"/>
          <c:x val="4.9255652227451823E-3"/>
          <c:y val="0.92883277490374005"/>
        </c:manualLayout>
      </c:layout>
      <c:overlay val="1"/>
    </c:title>
    <c:autoTitleDeleted val="0"/>
    <c:plotArea>
      <c:layout>
        <c:manualLayout>
          <c:layoutTarget val="inner"/>
          <c:xMode val="edge"/>
          <c:yMode val="edge"/>
          <c:x val="5.6883249306066953E-2"/>
          <c:y val="5.8954992967651193E-2"/>
          <c:w val="0.89682584640948659"/>
          <c:h val="0.75053445850914202"/>
        </c:manualLayout>
      </c:layout>
      <c:barChart>
        <c:barDir val="col"/>
        <c:grouping val="clustered"/>
        <c:varyColors val="0"/>
        <c:ser>
          <c:idx val="0"/>
          <c:order val="0"/>
          <c:spPr>
            <a:solidFill>
              <a:srgbClr val="004F9F">
                <a:lumMod val="100000"/>
              </a:srgbClr>
            </a:solidFill>
            <a:ln w="15875" cap="flat" cmpd="sng" algn="ctr">
              <a:solidFill>
                <a:schemeClr val="tx1"/>
              </a:solidFill>
              <a:prstDash val="solid"/>
              <a:round/>
              <a:headEnd type="none" w="med" len="med"/>
              <a:tailEnd type="none" w="med" len="med"/>
            </a:ln>
          </c:spPr>
          <c:invertIfNegative val="0"/>
          <c:dPt>
            <c:idx val="0"/>
            <c:invertIfNegative val="0"/>
            <c:bubble3D val="0"/>
            <c:extLst>
              <c:ext xmlns:c16="http://schemas.microsoft.com/office/drawing/2014/chart" uri="{C3380CC4-5D6E-409C-BE32-E72D297353CC}">
                <c16:uniqueId val="{00000000-3B85-467F-9D47-F540A7AFFAE5}"/>
              </c:ext>
            </c:extLst>
          </c:dPt>
          <c:dPt>
            <c:idx val="12"/>
            <c:invertIfNegative val="0"/>
            <c:bubble3D val="0"/>
            <c:spPr>
              <a:solidFill>
                <a:schemeClr val="accent4"/>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02-3B85-467F-9D47-F540A7AFFAE5}"/>
              </c:ext>
            </c:extLst>
          </c:dPt>
          <c:dPt>
            <c:idx val="24"/>
            <c:invertIfNegative val="0"/>
            <c:bubble3D val="0"/>
            <c:spPr>
              <a:solidFill>
                <a:schemeClr val="accent4"/>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04-3B85-467F-9D47-F540A7AFFAE5}"/>
              </c:ext>
            </c:extLst>
          </c:dPt>
          <c:dPt>
            <c:idx val="36"/>
            <c:invertIfNegative val="0"/>
            <c:bubble3D val="0"/>
            <c:spPr>
              <a:solidFill>
                <a:schemeClr val="accent4"/>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06-3B85-467F-9D47-F540A7AFFAE5}"/>
              </c:ext>
            </c:extLst>
          </c:dPt>
          <c:dPt>
            <c:idx val="48"/>
            <c:invertIfNegative val="0"/>
            <c:bubble3D val="0"/>
            <c:spPr>
              <a:solidFill>
                <a:schemeClr val="accent4"/>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08-3B85-467F-9D47-F540A7AFFAE5}"/>
              </c:ext>
            </c:extLst>
          </c:dPt>
          <c:dPt>
            <c:idx val="60"/>
            <c:invertIfNegative val="0"/>
            <c:bubble3D val="0"/>
            <c:spPr>
              <a:solidFill>
                <a:schemeClr val="accent4"/>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0A-3B85-467F-9D47-F540A7AFFAE5}"/>
              </c:ext>
            </c:extLst>
          </c:dPt>
          <c:dPt>
            <c:idx val="71"/>
            <c:invertIfNegative val="0"/>
            <c:bubble3D val="0"/>
            <c:spPr>
              <a:solidFill>
                <a:schemeClr val="accent4"/>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0C-3B85-467F-9D47-F540A7AFFAE5}"/>
              </c:ext>
            </c:extLst>
          </c:dPt>
          <c:dPt>
            <c:idx val="72"/>
            <c:invertIfNegative val="0"/>
            <c:bubble3D val="0"/>
            <c:spPr>
              <a:solidFill>
                <a:schemeClr val="accent4"/>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0E-3B85-467F-9D47-F540A7AFFAE5}"/>
              </c:ext>
            </c:extLst>
          </c:dPt>
          <c:dPt>
            <c:idx val="75"/>
            <c:invertIfNegative val="0"/>
            <c:bubble3D val="0"/>
            <c:spPr>
              <a:solidFill>
                <a:schemeClr val="accent2">
                  <a:lumMod val="50000"/>
                  <a:alpha val="99000"/>
                </a:schemeClr>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10-3B85-467F-9D47-F540A7AFFAE5}"/>
              </c:ext>
            </c:extLst>
          </c:dPt>
          <c:dPt>
            <c:idx val="76"/>
            <c:invertIfNegative val="0"/>
            <c:bubble3D val="0"/>
            <c:spPr>
              <a:solidFill>
                <a:schemeClr val="tx1"/>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12-3B85-467F-9D47-F540A7AFFAE5}"/>
              </c:ext>
            </c:extLst>
          </c:dPt>
          <c:dPt>
            <c:idx val="77"/>
            <c:invertIfNegative val="0"/>
            <c:bubble3D val="0"/>
            <c:spPr>
              <a:solidFill>
                <a:schemeClr val="accent2"/>
              </a:solidFill>
              <a:ln w="15875" cap="flat" cmpd="sng" algn="ctr">
                <a:solidFill>
                  <a:schemeClr val="tx1"/>
                </a:solidFill>
                <a:prstDash val="solid"/>
                <a:round/>
                <a:headEnd type="none" w="med" len="med"/>
                <a:tailEnd type="none" w="med" len="med"/>
              </a:ln>
            </c:spPr>
            <c:extLst>
              <c:ext xmlns:c16="http://schemas.microsoft.com/office/drawing/2014/chart" uri="{C3380CC4-5D6E-409C-BE32-E72D297353CC}">
                <c16:uniqueId val="{00000014-3B85-467F-9D47-F540A7AFFAE5}"/>
              </c:ext>
            </c:extLst>
          </c:dPt>
          <c:dPt>
            <c:idx val="84"/>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16-3B85-467F-9D47-F540A7AFFAE5}"/>
              </c:ext>
            </c:extLst>
          </c:dPt>
          <c:dPt>
            <c:idx val="96"/>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18-3B85-467F-9D47-F540A7AFFAE5}"/>
              </c:ext>
            </c:extLst>
          </c:dPt>
          <c:dPt>
            <c:idx val="108"/>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1A-3B85-467F-9D47-F540A7AFFAE5}"/>
              </c:ext>
            </c:extLst>
          </c:dPt>
          <c:dPt>
            <c:idx val="119"/>
            <c:invertIfNegative val="0"/>
            <c:bubble3D val="0"/>
            <c:spPr>
              <a:solidFill>
                <a:schemeClr val="accent2">
                  <a:lumMod val="50000"/>
                </a:schemeClr>
              </a:solidFill>
              <a:ln w="15875" cap="flat" cmpd="sng" algn="ctr">
                <a:solidFill>
                  <a:srgbClr val="002060"/>
                </a:solidFill>
                <a:prstDash val="solid"/>
                <a:round/>
                <a:headEnd type="none" w="med" len="med"/>
                <a:tailEnd type="none" w="med" len="med"/>
              </a:ln>
            </c:spPr>
            <c:extLst>
              <c:ext xmlns:c16="http://schemas.microsoft.com/office/drawing/2014/chart" uri="{C3380CC4-5D6E-409C-BE32-E72D297353CC}">
                <c16:uniqueId val="{0000001C-3B85-467F-9D47-F540A7AFFAE5}"/>
              </c:ext>
            </c:extLst>
          </c:dPt>
          <c:dPt>
            <c:idx val="120"/>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1E-3B85-467F-9D47-F540A7AFFAE5}"/>
              </c:ext>
            </c:extLst>
          </c:dPt>
          <c:dPt>
            <c:idx val="132"/>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20-3B85-467F-9D47-F540A7AFFAE5}"/>
              </c:ext>
            </c:extLst>
          </c:dPt>
          <c:dPt>
            <c:idx val="144"/>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22-3B85-467F-9D47-F540A7AFFAE5}"/>
              </c:ext>
            </c:extLst>
          </c:dPt>
          <c:dPt>
            <c:idx val="154"/>
            <c:invertIfNegative val="0"/>
            <c:bubble3D val="0"/>
            <c:spPr>
              <a:solidFill>
                <a:srgbClr val="FF0000"/>
              </a:solidFill>
              <a:ln w="15875" cap="flat" cmpd="sng" algn="ctr">
                <a:solidFill>
                  <a:srgbClr val="FF0000"/>
                </a:solidFill>
                <a:prstDash val="solid"/>
                <a:round/>
                <a:headEnd type="none" w="med" len="med"/>
                <a:tailEnd type="none" w="med" len="med"/>
              </a:ln>
            </c:spPr>
            <c:extLst>
              <c:ext xmlns:c16="http://schemas.microsoft.com/office/drawing/2014/chart" uri="{C3380CC4-5D6E-409C-BE32-E72D297353CC}">
                <c16:uniqueId val="{00000024-3B85-467F-9D47-F540A7AFFAE5}"/>
              </c:ext>
            </c:extLst>
          </c:dPt>
          <c:dLbls>
            <c:dLbl>
              <c:idx val="60"/>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0A-3B85-467F-9D47-F540A7AFFAE5}"/>
                </c:ext>
              </c:extLst>
            </c:dLbl>
            <c:dLbl>
              <c:idx val="72"/>
              <c:spPr>
                <a:ln>
                  <a:solidFill>
                    <a:srgbClr val="FF0000"/>
                  </a:solidFill>
                </a:ln>
              </c:spPr>
              <c:txPr>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B85-467F-9D47-F540A7AFFAE5}"/>
                </c:ext>
              </c:extLst>
            </c:dLbl>
            <c:dLbl>
              <c:idx val="84"/>
              <c:layout>
                <c:manualLayout>
                  <c:x val="-5.5159884249109252E-17"/>
                  <c:y val="-4.1554372246380288E-17"/>
                </c:manualLayout>
              </c:layout>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3B85-467F-9D47-F540A7AFFAE5}"/>
                </c:ext>
              </c:extLst>
            </c:dLbl>
            <c:dLbl>
              <c:idx val="86"/>
              <c:layout>
                <c:manualLayout>
                  <c:x val="1.20350228641742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3B85-467F-9D47-F540A7AFFAE5}"/>
                </c:ext>
              </c:extLst>
            </c:dLbl>
            <c:dLbl>
              <c:idx val="96"/>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18-3B85-467F-9D47-F540A7AFFAE5}"/>
                </c:ext>
              </c:extLst>
            </c:dLbl>
            <c:dLbl>
              <c:idx val="108"/>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1A-3B85-467F-9D47-F540A7AFFAE5}"/>
                </c:ext>
              </c:extLst>
            </c:dLbl>
            <c:dLbl>
              <c:idx val="120"/>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1E-3B85-467F-9D47-F540A7AFFAE5}"/>
                </c:ext>
              </c:extLst>
            </c:dLbl>
            <c:dLbl>
              <c:idx val="132"/>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20-3B85-467F-9D47-F540A7AFFAE5}"/>
                </c:ext>
              </c:extLst>
            </c:dLbl>
            <c:dLbl>
              <c:idx val="144"/>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6="http://schemas.microsoft.com/office/drawing/2014/chart" uri="{C3380CC4-5D6E-409C-BE32-E72D297353CC}">
                  <c16:uniqueId val="{00000022-3B85-467F-9D47-F540A7AFFAE5}"/>
                </c:ext>
              </c:extLst>
            </c:dLbl>
            <c:dLbl>
              <c:idx val="151"/>
              <c:layout>
                <c:manualLayout>
                  <c:x val="-1.103197684982185E-16"/>
                  <c:y val="-9.0665132260439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6-3B85-467F-9D47-F540A7AFFAE5}"/>
                </c:ext>
              </c:extLst>
            </c:dLbl>
            <c:dLbl>
              <c:idx val="153"/>
              <c:layout>
                <c:manualLayout>
                  <c:x val="0"/>
                  <c:y val="9.06651322604387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3B85-467F-9D47-F540A7AFFAE5}"/>
                </c:ext>
              </c:extLst>
            </c:dLbl>
            <c:dLbl>
              <c:idx val="154"/>
              <c:layout>
                <c:manualLayout>
                  <c:x val="6.0175114320871713E-3"/>
                  <c:y val="-8.3108744492760577E-17"/>
                </c:manualLayout>
              </c:layout>
              <c:spPr>
                <a:noFill/>
                <a:ln>
                  <a:solidFill>
                    <a:srgbClr val="FF0000"/>
                  </a:solidFill>
                </a:ln>
                <a:effectLst/>
              </c:spPr>
              <c:txPr>
                <a:bodyPr wrap="square" lIns="38100" tIns="19050" rIns="38100" bIns="19050" anchor="ctr">
                  <a:spAutoFit/>
                </a:bodyPr>
                <a:lstStyle/>
                <a:p>
                  <a:pPr>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3B85-467F-9D47-F540A7AFFAE5}"/>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Synthesis!$AA$13:$FY$13</c:f>
              <c:numCache>
                <c:formatCode>[$-40C]mmm\-yy;@</c:formatCode>
                <c:ptCount val="155"/>
                <c:pt idx="0">
                  <c:v>41305</c:v>
                </c:pt>
                <c:pt idx="1">
                  <c:v>41306</c:v>
                </c:pt>
                <c:pt idx="2">
                  <c:v>41364</c:v>
                </c:pt>
                <c:pt idx="3">
                  <c:v>41365</c:v>
                </c:pt>
                <c:pt idx="4">
                  <c:v>41425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pt idx="48">
                  <c:v>42736</c:v>
                </c:pt>
                <c:pt idx="49">
                  <c:v>42767</c:v>
                </c:pt>
                <c:pt idx="50">
                  <c:v>42795</c:v>
                </c:pt>
                <c:pt idx="51">
                  <c:v>42826</c:v>
                </c:pt>
                <c:pt idx="52">
                  <c:v>42856</c:v>
                </c:pt>
                <c:pt idx="53">
                  <c:v>42887</c:v>
                </c:pt>
                <c:pt idx="54">
                  <c:v>42917</c:v>
                </c:pt>
                <c:pt idx="55">
                  <c:v>42948</c:v>
                </c:pt>
                <c:pt idx="56">
                  <c:v>42979</c:v>
                </c:pt>
                <c:pt idx="57">
                  <c:v>43009</c:v>
                </c:pt>
                <c:pt idx="58">
                  <c:v>43040</c:v>
                </c:pt>
                <c:pt idx="59">
                  <c:v>43070</c:v>
                </c:pt>
                <c:pt idx="60">
                  <c:v>43101</c:v>
                </c:pt>
                <c:pt idx="61">
                  <c:v>43132</c:v>
                </c:pt>
                <c:pt idx="62">
                  <c:v>43160</c:v>
                </c:pt>
                <c:pt idx="63">
                  <c:v>43191</c:v>
                </c:pt>
                <c:pt idx="64">
                  <c:v>43221</c:v>
                </c:pt>
                <c:pt idx="65">
                  <c:v>43252</c:v>
                </c:pt>
                <c:pt idx="66">
                  <c:v>43282</c:v>
                </c:pt>
                <c:pt idx="67">
                  <c:v>43313</c:v>
                </c:pt>
                <c:pt idx="68">
                  <c:v>43344</c:v>
                </c:pt>
                <c:pt idx="69">
                  <c:v>43374</c:v>
                </c:pt>
                <c:pt idx="70">
                  <c:v>43405</c:v>
                </c:pt>
                <c:pt idx="71">
                  <c:v>43435</c:v>
                </c:pt>
                <c:pt idx="72">
                  <c:v>43466</c:v>
                </c:pt>
                <c:pt idx="73">
                  <c:v>43497</c:v>
                </c:pt>
                <c:pt idx="74">
                  <c:v>43525</c:v>
                </c:pt>
                <c:pt idx="75">
                  <c:v>43556</c:v>
                </c:pt>
                <c:pt idx="76">
                  <c:v>43586</c:v>
                </c:pt>
                <c:pt idx="77">
                  <c:v>43617</c:v>
                </c:pt>
                <c:pt idx="78">
                  <c:v>43647</c:v>
                </c:pt>
                <c:pt idx="79">
                  <c:v>43678</c:v>
                </c:pt>
                <c:pt idx="80">
                  <c:v>43709</c:v>
                </c:pt>
                <c:pt idx="81">
                  <c:v>43739</c:v>
                </c:pt>
                <c:pt idx="82">
                  <c:v>43770</c:v>
                </c:pt>
                <c:pt idx="83">
                  <c:v>43800</c:v>
                </c:pt>
                <c:pt idx="84">
                  <c:v>43831</c:v>
                </c:pt>
                <c:pt idx="85">
                  <c:v>43862</c:v>
                </c:pt>
                <c:pt idx="86">
                  <c:v>43891</c:v>
                </c:pt>
                <c:pt idx="87">
                  <c:v>43922</c:v>
                </c:pt>
                <c:pt idx="88">
                  <c:v>43952</c:v>
                </c:pt>
                <c:pt idx="89">
                  <c:v>43983</c:v>
                </c:pt>
                <c:pt idx="90">
                  <c:v>44013</c:v>
                </c:pt>
                <c:pt idx="91">
                  <c:v>44044</c:v>
                </c:pt>
                <c:pt idx="92">
                  <c:v>44075</c:v>
                </c:pt>
                <c:pt idx="93">
                  <c:v>44105</c:v>
                </c:pt>
                <c:pt idx="94">
                  <c:v>44136</c:v>
                </c:pt>
                <c:pt idx="95">
                  <c:v>44166</c:v>
                </c:pt>
                <c:pt idx="96">
                  <c:v>44197</c:v>
                </c:pt>
                <c:pt idx="97">
                  <c:v>44228</c:v>
                </c:pt>
                <c:pt idx="98">
                  <c:v>44256</c:v>
                </c:pt>
                <c:pt idx="99">
                  <c:v>44287</c:v>
                </c:pt>
                <c:pt idx="100">
                  <c:v>44317</c:v>
                </c:pt>
                <c:pt idx="101">
                  <c:v>44348</c:v>
                </c:pt>
                <c:pt idx="102">
                  <c:v>44378</c:v>
                </c:pt>
                <c:pt idx="103">
                  <c:v>44409</c:v>
                </c:pt>
                <c:pt idx="104">
                  <c:v>44440</c:v>
                </c:pt>
                <c:pt idx="105">
                  <c:v>44470</c:v>
                </c:pt>
                <c:pt idx="106">
                  <c:v>44501</c:v>
                </c:pt>
                <c:pt idx="107">
                  <c:v>44531</c:v>
                </c:pt>
                <c:pt idx="108">
                  <c:v>44562</c:v>
                </c:pt>
                <c:pt idx="109">
                  <c:v>44593</c:v>
                </c:pt>
                <c:pt idx="110">
                  <c:v>44621</c:v>
                </c:pt>
                <c:pt idx="111">
                  <c:v>44652</c:v>
                </c:pt>
                <c:pt idx="112">
                  <c:v>44682</c:v>
                </c:pt>
                <c:pt idx="113">
                  <c:v>44713</c:v>
                </c:pt>
                <c:pt idx="114">
                  <c:v>44743</c:v>
                </c:pt>
                <c:pt idx="115">
                  <c:v>44774</c:v>
                </c:pt>
                <c:pt idx="116">
                  <c:v>44805</c:v>
                </c:pt>
                <c:pt idx="117">
                  <c:v>44835</c:v>
                </c:pt>
                <c:pt idx="118">
                  <c:v>44866</c:v>
                </c:pt>
                <c:pt idx="119">
                  <c:v>44896</c:v>
                </c:pt>
                <c:pt idx="120">
                  <c:v>44927</c:v>
                </c:pt>
                <c:pt idx="121">
                  <c:v>44958</c:v>
                </c:pt>
                <c:pt idx="122">
                  <c:v>44986</c:v>
                </c:pt>
                <c:pt idx="123">
                  <c:v>45017</c:v>
                </c:pt>
                <c:pt idx="124">
                  <c:v>45047</c:v>
                </c:pt>
                <c:pt idx="125">
                  <c:v>45078</c:v>
                </c:pt>
                <c:pt idx="126">
                  <c:v>45108</c:v>
                </c:pt>
                <c:pt idx="127">
                  <c:v>45139</c:v>
                </c:pt>
                <c:pt idx="128">
                  <c:v>45170</c:v>
                </c:pt>
                <c:pt idx="129">
                  <c:v>45200</c:v>
                </c:pt>
                <c:pt idx="130">
                  <c:v>45231</c:v>
                </c:pt>
                <c:pt idx="131">
                  <c:v>45261</c:v>
                </c:pt>
                <c:pt idx="132">
                  <c:v>45292</c:v>
                </c:pt>
                <c:pt idx="133">
                  <c:v>45323</c:v>
                </c:pt>
                <c:pt idx="134">
                  <c:v>45352</c:v>
                </c:pt>
                <c:pt idx="135">
                  <c:v>45383</c:v>
                </c:pt>
                <c:pt idx="136">
                  <c:v>45413</c:v>
                </c:pt>
                <c:pt idx="137">
                  <c:v>45444</c:v>
                </c:pt>
                <c:pt idx="138">
                  <c:v>45474</c:v>
                </c:pt>
                <c:pt idx="139">
                  <c:v>45505</c:v>
                </c:pt>
                <c:pt idx="140">
                  <c:v>45538</c:v>
                </c:pt>
                <c:pt idx="141">
                  <c:v>45569</c:v>
                </c:pt>
                <c:pt idx="142">
                  <c:v>45601</c:v>
                </c:pt>
                <c:pt idx="143">
                  <c:v>45632</c:v>
                </c:pt>
                <c:pt idx="144">
                  <c:v>45664</c:v>
                </c:pt>
                <c:pt idx="145">
                  <c:v>45696</c:v>
                </c:pt>
                <c:pt idx="146">
                  <c:v>45724</c:v>
                </c:pt>
                <c:pt idx="147">
                  <c:v>45748</c:v>
                </c:pt>
                <c:pt idx="148">
                  <c:v>45778</c:v>
                </c:pt>
                <c:pt idx="149">
                  <c:v>45809</c:v>
                </c:pt>
                <c:pt idx="150">
                  <c:v>45850</c:v>
                </c:pt>
                <c:pt idx="151">
                  <c:v>45882</c:v>
                </c:pt>
                <c:pt idx="152">
                  <c:v>45914</c:v>
                </c:pt>
                <c:pt idx="153">
                  <c:v>45945</c:v>
                </c:pt>
                <c:pt idx="154">
                  <c:v>45977</c:v>
                </c:pt>
              </c:numCache>
            </c:numRef>
          </c:cat>
          <c:val>
            <c:numRef>
              <c:f>Synthesis!$AA$14:$FY$14</c:f>
              <c:numCache>
                <c:formatCode>0</c:formatCode>
                <c:ptCount val="155"/>
                <c:pt idx="0">
                  <c:v>50.672999999999995</c:v>
                </c:pt>
                <c:pt idx="1">
                  <c:v>19.52</c:v>
                </c:pt>
                <c:pt idx="2">
                  <c:v>28.092520000000004</c:v>
                </c:pt>
                <c:pt idx="3">
                  <c:v>24.307580000000005</c:v>
                </c:pt>
                <c:pt idx="4">
                  <c:v>22.110749999999999</c:v>
                </c:pt>
                <c:pt idx="5">
                  <c:v>19.521900336999998</c:v>
                </c:pt>
                <c:pt idx="6">
                  <c:v>32.337468000000001</c:v>
                </c:pt>
                <c:pt idx="7">
                  <c:v>28.338195226</c:v>
                </c:pt>
                <c:pt idx="8">
                  <c:v>28.338195226</c:v>
                </c:pt>
                <c:pt idx="9">
                  <c:v>38.200952000000001</c:v>
                </c:pt>
                <c:pt idx="10">
                  <c:v>41.076022345609999</c:v>
                </c:pt>
                <c:pt idx="11">
                  <c:v>14.229999999999999</c:v>
                </c:pt>
                <c:pt idx="12">
                  <c:v>51.250476134000003</c:v>
                </c:pt>
                <c:pt idx="13">
                  <c:v>38.574999999999996</c:v>
                </c:pt>
                <c:pt idx="14">
                  <c:v>45.507900000000006</c:v>
                </c:pt>
                <c:pt idx="15">
                  <c:v>22.450000000000003</c:v>
                </c:pt>
                <c:pt idx="16">
                  <c:v>43.95000000000001</c:v>
                </c:pt>
                <c:pt idx="17">
                  <c:v>40.640377999999998</c:v>
                </c:pt>
                <c:pt idx="18">
                  <c:v>22.648</c:v>
                </c:pt>
                <c:pt idx="19">
                  <c:v>5.4291369999999999</c:v>
                </c:pt>
                <c:pt idx="20">
                  <c:v>56.314999999999976</c:v>
                </c:pt>
                <c:pt idx="21">
                  <c:v>29.894000000000002</c:v>
                </c:pt>
                <c:pt idx="22">
                  <c:v>53.753764971999985</c:v>
                </c:pt>
                <c:pt idx="23">
                  <c:v>4.8100000000000005</c:v>
                </c:pt>
                <c:pt idx="24">
                  <c:v>63.630071419999986</c:v>
                </c:pt>
                <c:pt idx="25">
                  <c:v>47.196400000000011</c:v>
                </c:pt>
                <c:pt idx="26">
                  <c:v>52.563240000000008</c:v>
                </c:pt>
                <c:pt idx="27">
                  <c:v>36.150000000000006</c:v>
                </c:pt>
                <c:pt idx="28">
                  <c:v>40.894800000000004</c:v>
                </c:pt>
                <c:pt idx="29">
                  <c:v>26.356662000000004</c:v>
                </c:pt>
                <c:pt idx="30">
                  <c:v>21.012</c:v>
                </c:pt>
                <c:pt idx="31">
                  <c:v>16.831000000000003</c:v>
                </c:pt>
                <c:pt idx="32">
                  <c:v>46.853640344000006</c:v>
                </c:pt>
                <c:pt idx="33">
                  <c:v>26.505000000000003</c:v>
                </c:pt>
                <c:pt idx="34">
                  <c:v>41.336963560000008</c:v>
                </c:pt>
                <c:pt idx="35">
                  <c:v>21.37050000000001</c:v>
                </c:pt>
                <c:pt idx="36">
                  <c:v>33.017980540000003</c:v>
                </c:pt>
                <c:pt idx="37">
                  <c:v>40.526472999999996</c:v>
                </c:pt>
                <c:pt idx="38">
                  <c:v>77.220210226999953</c:v>
                </c:pt>
                <c:pt idx="39">
                  <c:v>60.379999999999988</c:v>
                </c:pt>
                <c:pt idx="40">
                  <c:v>75.797512038299999</c:v>
                </c:pt>
                <c:pt idx="41">
                  <c:v>16.7104</c:v>
                </c:pt>
                <c:pt idx="42">
                  <c:v>24.103878884000004</c:v>
                </c:pt>
                <c:pt idx="43">
                  <c:v>16.474999943699999</c:v>
                </c:pt>
                <c:pt idx="44">
                  <c:v>49.195720999999999</c:v>
                </c:pt>
                <c:pt idx="45">
                  <c:v>45.282492204</c:v>
                </c:pt>
                <c:pt idx="46">
                  <c:v>21.327802000000002</c:v>
                </c:pt>
                <c:pt idx="47">
                  <c:v>6.85</c:v>
                </c:pt>
                <c:pt idx="48">
                  <c:v>66.150000000000006</c:v>
                </c:pt>
                <c:pt idx="49">
                  <c:v>52.134999999999998</c:v>
                </c:pt>
                <c:pt idx="50">
                  <c:v>39.499999999999986</c:v>
                </c:pt>
                <c:pt idx="51">
                  <c:v>17.3</c:v>
                </c:pt>
                <c:pt idx="52">
                  <c:v>58.599999999999987</c:v>
                </c:pt>
                <c:pt idx="53">
                  <c:v>44.364999999999988</c:v>
                </c:pt>
                <c:pt idx="54">
                  <c:v>17.000000000000004</c:v>
                </c:pt>
                <c:pt idx="55">
                  <c:v>20.3</c:v>
                </c:pt>
                <c:pt idx="56">
                  <c:v>42.83</c:v>
                </c:pt>
                <c:pt idx="57">
                  <c:v>31.85</c:v>
                </c:pt>
                <c:pt idx="58">
                  <c:v>54.765000000000008</c:v>
                </c:pt>
                <c:pt idx="59">
                  <c:v>8.1999999999999993</c:v>
                </c:pt>
                <c:pt idx="60">
                  <c:v>46.789999999999992</c:v>
                </c:pt>
                <c:pt idx="61">
                  <c:v>33.511988000000002</c:v>
                </c:pt>
                <c:pt idx="62">
                  <c:v>41.015000000000001</c:v>
                </c:pt>
                <c:pt idx="63">
                  <c:v>30.500000000000004</c:v>
                </c:pt>
                <c:pt idx="64">
                  <c:v>41.6</c:v>
                </c:pt>
                <c:pt idx="65">
                  <c:v>37.600000000000009</c:v>
                </c:pt>
                <c:pt idx="66">
                  <c:v>33.929999999999993</c:v>
                </c:pt>
                <c:pt idx="67">
                  <c:v>41.849999999999994</c:v>
                </c:pt>
                <c:pt idx="68">
                  <c:v>66.454999999999998</c:v>
                </c:pt>
                <c:pt idx="69">
                  <c:v>44.007701130000015</c:v>
                </c:pt>
                <c:pt idx="70">
                  <c:v>38.399999999999991</c:v>
                </c:pt>
                <c:pt idx="71">
                  <c:v>6.6</c:v>
                </c:pt>
                <c:pt idx="72">
                  <c:v>63.260000000000005</c:v>
                </c:pt>
                <c:pt idx="73">
                  <c:v>46.713999999999992</c:v>
                </c:pt>
                <c:pt idx="74">
                  <c:v>46.558</c:v>
                </c:pt>
                <c:pt idx="75">
                  <c:v>37.055000000000007</c:v>
                </c:pt>
                <c:pt idx="76">
                  <c:v>61.837000000000003</c:v>
                </c:pt>
                <c:pt idx="77">
                  <c:v>85.378330000000005</c:v>
                </c:pt>
                <c:pt idx="78">
                  <c:v>29.650000000000006</c:v>
                </c:pt>
                <c:pt idx="79">
                  <c:v>27.2</c:v>
                </c:pt>
                <c:pt idx="80">
                  <c:v>72.099999999999966</c:v>
                </c:pt>
                <c:pt idx="81">
                  <c:v>50.6</c:v>
                </c:pt>
                <c:pt idx="82">
                  <c:v>55.98</c:v>
                </c:pt>
                <c:pt idx="83">
                  <c:v>5.65</c:v>
                </c:pt>
                <c:pt idx="84">
                  <c:v>60.199999999999996</c:v>
                </c:pt>
                <c:pt idx="85">
                  <c:v>45.142363999999993</c:v>
                </c:pt>
                <c:pt idx="86">
                  <c:v>62.679999999999993</c:v>
                </c:pt>
                <c:pt idx="87">
                  <c:v>87.664999999999964</c:v>
                </c:pt>
                <c:pt idx="88">
                  <c:v>73.979899999999986</c:v>
                </c:pt>
                <c:pt idx="89">
                  <c:v>59.729555999999988</c:v>
                </c:pt>
                <c:pt idx="90">
                  <c:v>39.093655000000005</c:v>
                </c:pt>
                <c:pt idx="91">
                  <c:v>8.4699999999999989</c:v>
                </c:pt>
                <c:pt idx="92">
                  <c:v>61.900000000000006</c:v>
                </c:pt>
                <c:pt idx="93">
                  <c:v>38.25</c:v>
                </c:pt>
                <c:pt idx="94">
                  <c:v>35.355000019680006</c:v>
                </c:pt>
                <c:pt idx="95">
                  <c:v>21.877000000000006</c:v>
                </c:pt>
                <c:pt idx="96">
                  <c:v>50.25</c:v>
                </c:pt>
                <c:pt idx="97">
                  <c:v>35.575000000000003</c:v>
                </c:pt>
                <c:pt idx="98">
                  <c:v>56.07500000000001</c:v>
                </c:pt>
                <c:pt idx="99">
                  <c:v>31.700000000000003</c:v>
                </c:pt>
                <c:pt idx="100">
                  <c:v>45.774999999999999</c:v>
                </c:pt>
                <c:pt idx="101">
                  <c:v>47.774999999999991</c:v>
                </c:pt>
                <c:pt idx="102">
                  <c:v>11.965000000000002</c:v>
                </c:pt>
                <c:pt idx="103">
                  <c:v>27.299999999999997</c:v>
                </c:pt>
                <c:pt idx="104">
                  <c:v>59.625000000000007</c:v>
                </c:pt>
                <c:pt idx="105">
                  <c:v>55.400000000000006</c:v>
                </c:pt>
                <c:pt idx="106">
                  <c:v>33.150000000000006</c:v>
                </c:pt>
                <c:pt idx="107">
                  <c:v>5</c:v>
                </c:pt>
                <c:pt idx="108">
                  <c:v>63.875000000000007</c:v>
                </c:pt>
                <c:pt idx="109">
                  <c:v>35.750000000000007</c:v>
                </c:pt>
                <c:pt idx="110">
                  <c:v>53.300000000000011</c:v>
                </c:pt>
                <c:pt idx="111">
                  <c:v>32.650000000000006</c:v>
                </c:pt>
                <c:pt idx="112">
                  <c:v>79.699999999999989</c:v>
                </c:pt>
                <c:pt idx="113">
                  <c:v>25.600000000000005</c:v>
                </c:pt>
                <c:pt idx="114">
                  <c:v>17.650000000000002</c:v>
                </c:pt>
                <c:pt idx="115">
                  <c:v>36.024999999999999</c:v>
                </c:pt>
                <c:pt idx="116">
                  <c:v>46.344999999999999</c:v>
                </c:pt>
                <c:pt idx="117">
                  <c:v>34.127467606000003</c:v>
                </c:pt>
                <c:pt idx="118">
                  <c:v>53.798945000000003</c:v>
                </c:pt>
                <c:pt idx="119">
                  <c:v>7.05</c:v>
                </c:pt>
                <c:pt idx="120">
                  <c:v>80.114088529999989</c:v>
                </c:pt>
                <c:pt idx="121">
                  <c:v>57.449999999999996</c:v>
                </c:pt>
                <c:pt idx="122">
                  <c:v>50.950000000000024</c:v>
                </c:pt>
                <c:pt idx="123">
                  <c:v>48.336440886000034</c:v>
                </c:pt>
                <c:pt idx="124">
                  <c:v>67.57459857500001</c:v>
                </c:pt>
                <c:pt idx="125">
                  <c:v>73.944575999999984</c:v>
                </c:pt>
                <c:pt idx="126">
                  <c:v>21.940683062000002</c:v>
                </c:pt>
                <c:pt idx="127">
                  <c:v>46.845208000000007</c:v>
                </c:pt>
                <c:pt idx="128">
                  <c:v>45.929999999999993</c:v>
                </c:pt>
                <c:pt idx="129">
                  <c:v>16.111312695999999</c:v>
                </c:pt>
                <c:pt idx="130">
                  <c:v>50.052000000000007</c:v>
                </c:pt>
                <c:pt idx="131">
                  <c:v>9.0019060719999988</c:v>
                </c:pt>
                <c:pt idx="132">
                  <c:v>70.259999999999991</c:v>
                </c:pt>
                <c:pt idx="133">
                  <c:v>59.15000000000002</c:v>
                </c:pt>
                <c:pt idx="134">
                  <c:v>63.88</c:v>
                </c:pt>
                <c:pt idx="135">
                  <c:v>43.165000000000006</c:v>
                </c:pt>
                <c:pt idx="136">
                  <c:v>79.699999999999989</c:v>
                </c:pt>
                <c:pt idx="137">
                  <c:v>45.585000000000015</c:v>
                </c:pt>
                <c:pt idx="138">
                  <c:v>19.219929432000004</c:v>
                </c:pt>
                <c:pt idx="139">
                  <c:v>77.94999999999996</c:v>
                </c:pt>
                <c:pt idx="140">
                  <c:v>99.349999999999909</c:v>
                </c:pt>
                <c:pt idx="141">
                  <c:v>31</c:v>
                </c:pt>
                <c:pt idx="142">
                  <c:v>27.949999999999996</c:v>
                </c:pt>
                <c:pt idx="143">
                  <c:v>3.15</c:v>
                </c:pt>
                <c:pt idx="144">
                  <c:v>67.924999999999997</c:v>
                </c:pt>
                <c:pt idx="145">
                  <c:v>97.04999999999994</c:v>
                </c:pt>
                <c:pt idx="146">
                  <c:v>51.014999999999993</c:v>
                </c:pt>
                <c:pt idx="147">
                  <c:v>33.224999999999994</c:v>
                </c:pt>
                <c:pt idx="148">
                  <c:v>79.249999999999957</c:v>
                </c:pt>
                <c:pt idx="149">
                  <c:v>59.9</c:v>
                </c:pt>
                <c:pt idx="150">
                  <c:v>28.850000000000012</c:v>
                </c:pt>
                <c:pt idx="151">
                  <c:v>32.300000000000004</c:v>
                </c:pt>
                <c:pt idx="152">
                  <c:v>53.82500000000001</c:v>
                </c:pt>
                <c:pt idx="153">
                  <c:v>28.950000000000014</c:v>
                </c:pt>
                <c:pt idx="154">
                  <c:v>44.349999999999994</c:v>
                </c:pt>
              </c:numCache>
            </c:numRef>
          </c:val>
          <c:extLst>
            <c:ext xmlns:c16="http://schemas.microsoft.com/office/drawing/2014/chart" uri="{C3380CC4-5D6E-409C-BE32-E72D297353CC}">
              <c16:uniqueId val="{00000028-3B85-467F-9D47-F540A7AFFAE5}"/>
            </c:ext>
          </c:extLst>
        </c:ser>
        <c:dLbls>
          <c:showLegendKey val="0"/>
          <c:showVal val="0"/>
          <c:showCatName val="0"/>
          <c:showSerName val="0"/>
          <c:showPercent val="0"/>
          <c:showBubbleSize val="0"/>
        </c:dLbls>
        <c:gapWidth val="298"/>
        <c:overlap val="6"/>
        <c:axId val="228330112"/>
        <c:axId val="228348288"/>
      </c:barChart>
      <c:dateAx>
        <c:axId val="228330112"/>
        <c:scaling>
          <c:orientation val="minMax"/>
          <c:max val="45991"/>
          <c:min val="43101"/>
        </c:scaling>
        <c:delete val="0"/>
        <c:axPos val="b"/>
        <c:numFmt formatCode="mm\-yy" sourceLinked="0"/>
        <c:majorTickMark val="out"/>
        <c:minorTickMark val="none"/>
        <c:tickLblPos val="low"/>
        <c:spPr>
          <a:ln w="6350" cap="flat" cmpd="sng" algn="ctr">
            <a:solidFill>
              <a:srgbClr val="7F7F7F"/>
            </a:solidFill>
            <a:prstDash val="solid"/>
            <a:round/>
            <a:headEnd type="none" w="med" len="med"/>
            <a:tailEnd type="none" w="med" len="med"/>
          </a:ln>
          <a:effectLst/>
        </c:spPr>
        <c:txPr>
          <a:bodyPr rot="-5400000" vert="horz"/>
          <a:lstStyle/>
          <a:p>
            <a:pPr>
              <a:defRPr>
                <a:solidFill>
                  <a:srgbClr val="003C64"/>
                </a:solidFill>
              </a:defRPr>
            </a:pPr>
            <a:endParaRPr lang="fr-FR"/>
          </a:p>
        </c:txPr>
        <c:crossAx val="228348288"/>
        <c:crosses val="autoZero"/>
        <c:auto val="1"/>
        <c:lblOffset val="100"/>
        <c:baseTimeUnit val="days"/>
        <c:majorUnit val="4"/>
        <c:majorTimeUnit val="months"/>
        <c:minorUnit val="1"/>
        <c:minorTimeUnit val="months"/>
      </c:dateAx>
      <c:valAx>
        <c:axId val="228348288"/>
        <c:scaling>
          <c:orientation val="minMax"/>
        </c:scaling>
        <c:delete val="1"/>
        <c:axPos val="l"/>
        <c:numFmt formatCode="0" sourceLinked="1"/>
        <c:majorTickMark val="out"/>
        <c:minorTickMark val="none"/>
        <c:tickLblPos val="nextTo"/>
        <c:crossAx val="228330112"/>
        <c:crossesAt val="42005"/>
        <c:crossBetween val="between"/>
      </c:valAx>
      <c:spPr>
        <a:ln>
          <a:noFill/>
        </a:ln>
      </c:spPr>
    </c:plotArea>
    <c:plotVisOnly val="1"/>
    <c:dispBlanksAs val="gap"/>
    <c:showDLblsOverMax val="0"/>
  </c:chart>
  <c:spPr>
    <a:solidFill>
      <a:srgbClr val="F4F4F2"/>
    </a:solidFill>
    <a:ln w="25400">
      <a:noFill/>
    </a:ln>
  </c:spPr>
  <c:txPr>
    <a:bodyPr/>
    <a:lstStyle/>
    <a:p>
      <a:pPr>
        <a:defRPr sz="400" b="0" i="0" u="none" strike="noStrike" baseline="0">
          <a:solidFill>
            <a:srgbClr val="000000"/>
          </a:solidFill>
          <a:latin typeface="Arial" panose="020B0604020202020204" pitchFamily="34" charset="0"/>
          <a:ea typeface="Calibri"/>
          <a:cs typeface="Arial" panose="020B0604020202020204" pitchFamily="34" charset="0"/>
        </a:defRPr>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20467836257317E-2"/>
          <c:y val="7.9723253254192356E-2"/>
          <c:w val="0.90281198830409359"/>
          <c:h val="0.59289719626168236"/>
        </c:manualLayout>
      </c:layout>
      <c:lineChart>
        <c:grouping val="standard"/>
        <c:varyColors val="0"/>
        <c:ser>
          <c:idx val="2"/>
          <c:order val="0"/>
          <c:tx>
            <c:strRef>
              <c:f>'Table BoA-Yield'!$AE$4</c:f>
              <c:strCache>
                <c:ptCount val="1"/>
                <c:pt idx="0">
                  <c:v>24-mars-23</c:v>
                </c:pt>
              </c:strCache>
            </c:strRef>
          </c:tx>
          <c:spPr>
            <a:ln w="22225" cap="rnd" cmpd="sng" algn="ctr">
              <a:solidFill>
                <a:srgbClr val="004F9F">
                  <a:lumMod val="100000"/>
                </a:srgbClr>
              </a:solidFill>
              <a:prstDash val="solid"/>
              <a:round/>
              <a:headEnd type="none" w="med" len="med"/>
              <a:tailEnd type="none" w="med" len="med"/>
            </a:ln>
            <a:effectLst/>
          </c:spPr>
          <c:marker>
            <c:symbol val="none"/>
          </c:marker>
          <c:cat>
            <c:strRef>
              <c:f>'Graph Corporate letter'!$P$38:$P$42</c:f>
              <c:strCache>
                <c:ptCount val="5"/>
                <c:pt idx="0">
                  <c:v>1-3 ans</c:v>
                </c:pt>
                <c:pt idx="1">
                  <c:v>3-5 ans</c:v>
                </c:pt>
                <c:pt idx="2">
                  <c:v>5-7 ans</c:v>
                </c:pt>
                <c:pt idx="3">
                  <c:v>7-10 ans</c:v>
                </c:pt>
                <c:pt idx="4">
                  <c:v>10+ ans</c:v>
                </c:pt>
              </c:strCache>
            </c:strRef>
          </c:cat>
          <c:val>
            <c:numRef>
              <c:f>'Table BoA-Yield'!$AE$51:$AE$55</c:f>
              <c:numCache>
                <c:formatCode>0.0</c:formatCode>
                <c:ptCount val="5"/>
                <c:pt idx="0">
                  <c:v>4.2060000000000004</c:v>
                </c:pt>
                <c:pt idx="1">
                  <c:v>4.4109999999999996</c:v>
                </c:pt>
                <c:pt idx="2">
                  <c:v>4.4580000000000002</c:v>
                </c:pt>
                <c:pt idx="3">
                  <c:v>4.2930000000000001</c:v>
                </c:pt>
                <c:pt idx="4">
                  <c:v>4.2830000000000004</c:v>
                </c:pt>
              </c:numCache>
            </c:numRef>
          </c:val>
          <c:smooth val="0"/>
          <c:extLst>
            <c:ext xmlns:c16="http://schemas.microsoft.com/office/drawing/2014/chart" uri="{C3380CC4-5D6E-409C-BE32-E72D297353CC}">
              <c16:uniqueId val="{00000000-6121-4DD3-835D-76D71BC6D1C4}"/>
            </c:ext>
          </c:extLst>
        </c:ser>
        <c:ser>
          <c:idx val="3"/>
          <c:order val="1"/>
          <c:tx>
            <c:strRef>
              <c:f>'Table BoA-Yield'!$AL$4</c:f>
              <c:strCache>
                <c:ptCount val="1"/>
                <c:pt idx="0">
                  <c:v>29-août-25</c:v>
                </c:pt>
              </c:strCache>
            </c:strRef>
          </c:tx>
          <c:spPr>
            <a:ln w="22225" cap="rnd" cmpd="sng" algn="ctr">
              <a:solidFill>
                <a:srgbClr val="39B2B6">
                  <a:lumMod val="100000"/>
                </a:srgbClr>
              </a:solidFill>
              <a:prstDash val="solid"/>
              <a:round/>
              <a:headEnd type="none" w="med" len="med"/>
              <a:tailEnd type="none" w="med" len="med"/>
            </a:ln>
            <a:effectLst/>
          </c:spPr>
          <c:marker>
            <c:symbol val="none"/>
          </c:marker>
          <c:cat>
            <c:strRef>
              <c:f>'Graph Corporate letter'!$P$38:$P$42</c:f>
              <c:strCache>
                <c:ptCount val="5"/>
                <c:pt idx="0">
                  <c:v>1-3 ans</c:v>
                </c:pt>
                <c:pt idx="1">
                  <c:v>3-5 ans</c:v>
                </c:pt>
                <c:pt idx="2">
                  <c:v>5-7 ans</c:v>
                </c:pt>
                <c:pt idx="3">
                  <c:v>7-10 ans</c:v>
                </c:pt>
                <c:pt idx="4">
                  <c:v>10+ ans</c:v>
                </c:pt>
              </c:strCache>
            </c:strRef>
          </c:cat>
          <c:val>
            <c:numRef>
              <c:f>'Table BoA-Yield'!$AL$51:$AL$55</c:f>
              <c:numCache>
                <c:formatCode>0.0</c:formatCode>
                <c:ptCount val="5"/>
                <c:pt idx="0">
                  <c:v>2.6829999999999998</c:v>
                </c:pt>
                <c:pt idx="1">
                  <c:v>3.1429999999999998</c:v>
                </c:pt>
                <c:pt idx="2">
                  <c:v>3.4550000000000001</c:v>
                </c:pt>
                <c:pt idx="3">
                  <c:v>3.746</c:v>
                </c:pt>
                <c:pt idx="4">
                  <c:v>4.0579999999999998</c:v>
                </c:pt>
              </c:numCache>
            </c:numRef>
          </c:val>
          <c:smooth val="0"/>
          <c:extLst>
            <c:ext xmlns:c16="http://schemas.microsoft.com/office/drawing/2014/chart" uri="{C3380CC4-5D6E-409C-BE32-E72D297353CC}">
              <c16:uniqueId val="{00000001-6121-4DD3-835D-76D71BC6D1C4}"/>
            </c:ext>
          </c:extLst>
        </c:ser>
        <c:ser>
          <c:idx val="4"/>
          <c:order val="2"/>
          <c:tx>
            <c:strRef>
              <c:f>'Table BoA-Yield'!$D$4</c:f>
              <c:strCache>
                <c:ptCount val="1"/>
                <c:pt idx="0">
                  <c:v>31-oct.-25</c:v>
                </c:pt>
              </c:strCache>
            </c:strRef>
          </c:tx>
          <c:spPr>
            <a:ln w="22225" cap="rnd" cmpd="sng" algn="ctr">
              <a:solidFill>
                <a:srgbClr val="E6325E">
                  <a:lumMod val="100000"/>
                </a:srgbClr>
              </a:solidFill>
              <a:prstDash val="solid"/>
              <a:round/>
              <a:headEnd type="none" w="med" len="med"/>
              <a:tailEnd type="none" w="med" len="med"/>
            </a:ln>
            <a:effectLst/>
          </c:spPr>
          <c:marker>
            <c:symbol val="none"/>
          </c:marker>
          <c:cat>
            <c:strRef>
              <c:f>'Graph Corporate letter'!$P$38:$P$42</c:f>
              <c:strCache>
                <c:ptCount val="5"/>
                <c:pt idx="0">
                  <c:v>1-3 ans</c:v>
                </c:pt>
                <c:pt idx="1">
                  <c:v>3-5 ans</c:v>
                </c:pt>
                <c:pt idx="2">
                  <c:v>5-7 ans</c:v>
                </c:pt>
                <c:pt idx="3">
                  <c:v>7-10 ans</c:v>
                </c:pt>
                <c:pt idx="4">
                  <c:v>10+ ans</c:v>
                </c:pt>
              </c:strCache>
            </c:strRef>
          </c:cat>
          <c:val>
            <c:numRef>
              <c:f>'Table BoA-Yield'!$D$51:$D$55</c:f>
              <c:numCache>
                <c:formatCode>0.0</c:formatCode>
                <c:ptCount val="5"/>
                <c:pt idx="0">
                  <c:v>2.6280000000000001</c:v>
                </c:pt>
                <c:pt idx="1">
                  <c:v>3.0270000000000001</c:v>
                </c:pt>
                <c:pt idx="2">
                  <c:v>3.3540000000000001</c:v>
                </c:pt>
                <c:pt idx="3">
                  <c:v>3.617</c:v>
                </c:pt>
                <c:pt idx="4">
                  <c:v>3.9380000000000002</c:v>
                </c:pt>
              </c:numCache>
            </c:numRef>
          </c:val>
          <c:smooth val="0"/>
          <c:extLst>
            <c:ext xmlns:c16="http://schemas.microsoft.com/office/drawing/2014/chart" uri="{C3380CC4-5D6E-409C-BE32-E72D297353CC}">
              <c16:uniqueId val="{00000002-6121-4DD3-835D-76D71BC6D1C4}"/>
            </c:ext>
          </c:extLst>
        </c:ser>
        <c:ser>
          <c:idx val="0"/>
          <c:order val="3"/>
          <c:tx>
            <c:strRef>
              <c:f>'Table BoA-Yield'!$AE$4</c:f>
              <c:strCache>
                <c:ptCount val="1"/>
                <c:pt idx="0">
                  <c:v>24-mars-23</c:v>
                </c:pt>
              </c:strCache>
            </c:strRef>
          </c:tx>
          <c:spPr>
            <a:ln w="22225" cap="rnd" cmpd="sng" algn="ctr">
              <a:solidFill>
                <a:srgbClr val="004F9F">
                  <a:lumMod val="100000"/>
                </a:srgbClr>
              </a:solidFill>
              <a:prstDash val="solid"/>
              <a:round/>
              <a:headEnd type="none" w="med" len="med"/>
              <a:tailEnd type="none" w="med" len="med"/>
            </a:ln>
            <a:effectLst/>
          </c:spPr>
          <c:marker>
            <c:symbol val="none"/>
          </c:marker>
          <c:dLbls>
            <c:dLbl>
              <c:idx val="0"/>
              <c:layout>
                <c:manualLayout>
                  <c:x val="-7.2089489893447573E-2"/>
                  <c:y val="1.5697819615139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21-4DD3-835D-76D71BC6D1C4}"/>
                </c:ext>
              </c:extLst>
            </c:dLbl>
            <c:dLbl>
              <c:idx val="1"/>
              <c:layout>
                <c:manualLayout>
                  <c:x val="-7.3494990973132449E-3"/>
                  <c:y val="4.9033883770066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21-4DD3-835D-76D71BC6D1C4}"/>
                </c:ext>
              </c:extLst>
            </c:dLbl>
            <c:dLbl>
              <c:idx val="2"/>
              <c:layout>
                <c:manualLayout>
                  <c:x val="-4.0655598428262947E-3"/>
                  <c:y val="4.0495221282437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21-4DD3-835D-76D71BC6D1C4}"/>
                </c:ext>
              </c:extLst>
            </c:dLbl>
            <c:dLbl>
              <c:idx val="3"/>
              <c:layout>
                <c:manualLayout>
                  <c:x val="0"/>
                  <c:y val="4.18258361269197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21-4DD3-835D-76D71BC6D1C4}"/>
                </c:ext>
              </c:extLst>
            </c:dLbl>
            <c:dLbl>
              <c:idx val="4"/>
              <c:layout>
                <c:manualLayout>
                  <c:x val="-9.9799103006041733E-3"/>
                  <c:y val="-6.1082274524027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121-4DD3-835D-76D71BC6D1C4}"/>
                </c:ext>
              </c:extLst>
            </c:dLbl>
            <c:numFmt formatCode="#,##0.0" sourceLinked="0"/>
            <c:spPr>
              <a:noFill/>
              <a:ln>
                <a:noFill/>
              </a:ln>
              <a:effectLst/>
            </c:spPr>
            <c:txPr>
              <a:bodyPr wrap="square" lIns="38100" tIns="19050" rIns="38100" bIns="19050" anchor="ctr">
                <a:spAutoFit/>
              </a:bodyPr>
              <a:lstStyle/>
              <a:p>
                <a:pPr>
                  <a:defRPr sz="700" b="1">
                    <a:solidFill>
                      <a:schemeClr val="accent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BoA-Yield'!$AE$51:$AE$55</c:f>
              <c:numCache>
                <c:formatCode>0.0</c:formatCode>
                <c:ptCount val="5"/>
                <c:pt idx="0">
                  <c:v>4.2060000000000004</c:v>
                </c:pt>
                <c:pt idx="1">
                  <c:v>4.4109999999999996</c:v>
                </c:pt>
                <c:pt idx="2">
                  <c:v>4.4580000000000002</c:v>
                </c:pt>
                <c:pt idx="3">
                  <c:v>4.2930000000000001</c:v>
                </c:pt>
                <c:pt idx="4">
                  <c:v>4.2830000000000004</c:v>
                </c:pt>
              </c:numCache>
            </c:numRef>
          </c:val>
          <c:smooth val="0"/>
          <c:extLst>
            <c:ext xmlns:c16="http://schemas.microsoft.com/office/drawing/2014/chart" uri="{C3380CC4-5D6E-409C-BE32-E72D297353CC}">
              <c16:uniqueId val="{00000008-6121-4DD3-835D-76D71BC6D1C4}"/>
            </c:ext>
          </c:extLst>
        </c:ser>
        <c:ser>
          <c:idx val="1"/>
          <c:order val="4"/>
          <c:tx>
            <c:strRef>
              <c:f>'Table BoA-Yield'!$AL$4</c:f>
              <c:strCache>
                <c:ptCount val="1"/>
                <c:pt idx="0">
                  <c:v>29-août-25</c:v>
                </c:pt>
              </c:strCache>
            </c:strRef>
          </c:tx>
          <c:spPr>
            <a:ln w="22225" cap="rnd" cmpd="sng" algn="ctr">
              <a:solidFill>
                <a:srgbClr val="39B2B6">
                  <a:lumMod val="100000"/>
                </a:srgbClr>
              </a:solidFill>
              <a:prstDash val="solid"/>
              <a:round/>
              <a:headEnd type="none" w="med" len="med"/>
              <a:tailEnd type="none" w="med" len="med"/>
            </a:ln>
            <a:effectLst/>
          </c:spPr>
          <c:marker>
            <c:symbol val="none"/>
          </c:marker>
          <c:dLbls>
            <c:dLbl>
              <c:idx val="0"/>
              <c:layout>
                <c:manualLayout>
                  <c:x val="-3.9250276451750282E-3"/>
                  <c:y val="-6.5629610855717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121-4DD3-835D-76D71BC6D1C4}"/>
                </c:ext>
              </c:extLst>
            </c:dLbl>
            <c:dLbl>
              <c:idx val="1"/>
              <c:layout>
                <c:manualLayout>
                  <c:x val="-1.1297675970199112E-2"/>
                  <c:y val="-7.7949458685195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121-4DD3-835D-76D71BC6D1C4}"/>
                </c:ext>
              </c:extLst>
            </c:dLbl>
            <c:dLbl>
              <c:idx val="2"/>
              <c:layout>
                <c:manualLayout>
                  <c:x val="-3.7658919900664168E-3"/>
                  <c:y val="-5.3822683100350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121-4DD3-835D-76D71BC6D1C4}"/>
                </c:ext>
              </c:extLst>
            </c:dLbl>
            <c:dLbl>
              <c:idx val="3"/>
              <c:layout>
                <c:manualLayout>
                  <c:x val="-4.5164609511101364E-2"/>
                  <c:y val="-3.0047822376205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121-4DD3-835D-76D71BC6D1C4}"/>
                </c:ext>
              </c:extLst>
            </c:dLbl>
            <c:dLbl>
              <c:idx val="4"/>
              <c:layout>
                <c:manualLayout>
                  <c:x val="-7.5056896104377475E-3"/>
                  <c:y val="-1.6082192093519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121-4DD3-835D-76D71BC6D1C4}"/>
                </c:ext>
              </c:extLst>
            </c:dLbl>
            <c:numFmt formatCode="#,##0.0" sourceLinked="0"/>
            <c:spPr>
              <a:noFill/>
              <a:ln>
                <a:noFill/>
              </a:ln>
              <a:effectLst/>
            </c:spPr>
            <c:txPr>
              <a:bodyPr wrap="square" lIns="38100" tIns="19050" rIns="38100" bIns="19050" anchor="ctr">
                <a:spAutoFit/>
              </a:bodyPr>
              <a:lstStyle/>
              <a:p>
                <a:pPr>
                  <a:defRPr sz="700" b="1">
                    <a:solidFill>
                      <a:schemeClr val="accent3"/>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BoA-Yield'!$AL$51:$AL$55</c:f>
              <c:numCache>
                <c:formatCode>0.0</c:formatCode>
                <c:ptCount val="5"/>
                <c:pt idx="0">
                  <c:v>2.6829999999999998</c:v>
                </c:pt>
                <c:pt idx="1">
                  <c:v>3.1429999999999998</c:v>
                </c:pt>
                <c:pt idx="2">
                  <c:v>3.4550000000000001</c:v>
                </c:pt>
                <c:pt idx="3">
                  <c:v>3.746</c:v>
                </c:pt>
                <c:pt idx="4">
                  <c:v>4.0579999999999998</c:v>
                </c:pt>
              </c:numCache>
            </c:numRef>
          </c:val>
          <c:smooth val="0"/>
          <c:extLst>
            <c:ext xmlns:c16="http://schemas.microsoft.com/office/drawing/2014/chart" uri="{C3380CC4-5D6E-409C-BE32-E72D297353CC}">
              <c16:uniqueId val="{0000000E-6121-4DD3-835D-76D71BC6D1C4}"/>
            </c:ext>
          </c:extLst>
        </c:ser>
        <c:ser>
          <c:idx val="5"/>
          <c:order val="5"/>
          <c:tx>
            <c:strRef>
              <c:f>'Table BoA-Yield'!$D$4</c:f>
              <c:strCache>
                <c:ptCount val="1"/>
                <c:pt idx="0">
                  <c:v>31-oct.-25</c:v>
                </c:pt>
              </c:strCache>
            </c:strRef>
          </c:tx>
          <c:spPr>
            <a:ln w="22225" cap="rnd" cmpd="sng" algn="ctr">
              <a:solidFill>
                <a:srgbClr val="E6325E">
                  <a:lumMod val="100000"/>
                </a:srgbClr>
              </a:solidFill>
              <a:prstDash val="solid"/>
              <a:round/>
              <a:headEnd type="none" w="med" len="med"/>
              <a:tailEnd type="none" w="med" len="med"/>
            </a:ln>
            <a:effectLst/>
          </c:spPr>
          <c:marker>
            <c:symbol val="none"/>
          </c:marker>
          <c:dLbls>
            <c:dLbl>
              <c:idx val="0"/>
              <c:layout>
                <c:manualLayout>
                  <c:x val="-8.6295849382587386E-2"/>
                  <c:y val="8.6633140936204136E-3"/>
                </c:manualLayout>
              </c:layout>
              <c:showLegendKey val="0"/>
              <c:showVal val="1"/>
              <c:showCatName val="0"/>
              <c:showSerName val="0"/>
              <c:showPercent val="0"/>
              <c:showBubbleSize val="0"/>
              <c:extLst>
                <c:ext xmlns:c15="http://schemas.microsoft.com/office/drawing/2012/chart" uri="{CE6537A1-D6FC-4f65-9D91-7224C49458BB}">
                  <c15:layout>
                    <c:manualLayout>
                      <c:w val="7.1776275266381112E-2"/>
                      <c:h val="9.2886694247964766E-2"/>
                    </c:manualLayout>
                  </c15:layout>
                </c:ext>
                <c:ext xmlns:c16="http://schemas.microsoft.com/office/drawing/2014/chart" uri="{C3380CC4-5D6E-409C-BE32-E72D297353CC}">
                  <c16:uniqueId val="{0000000F-6121-4DD3-835D-76D71BC6D1C4}"/>
                </c:ext>
              </c:extLst>
            </c:dLbl>
            <c:dLbl>
              <c:idx val="1"/>
              <c:layout>
                <c:manualLayout>
                  <c:x val="2.6348196745616892E-2"/>
                  <c:y val="3.5484431413378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6121-4DD3-835D-76D71BC6D1C4}"/>
                </c:ext>
              </c:extLst>
            </c:dLbl>
            <c:dLbl>
              <c:idx val="2"/>
              <c:layout>
                <c:manualLayout>
                  <c:x val="1.1271878127432447E-2"/>
                  <c:y val="4.3951946818372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121-4DD3-835D-76D71BC6D1C4}"/>
                </c:ext>
              </c:extLst>
            </c:dLbl>
            <c:dLbl>
              <c:idx val="3"/>
              <c:layout>
                <c:manualLayout>
                  <c:x val="7.3467511768411089E-3"/>
                  <c:y val="5.73304182523971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6121-4DD3-835D-76D71BC6D1C4}"/>
                </c:ext>
              </c:extLst>
            </c:dLbl>
            <c:dLbl>
              <c:idx val="4"/>
              <c:layout>
                <c:manualLayout>
                  <c:x val="-2.1687817182988556E-2"/>
                  <c:y val="4.9583154097257956E-2"/>
                </c:manualLayout>
              </c:layout>
              <c:spPr>
                <a:noFill/>
                <a:ln>
                  <a:noFill/>
                </a:ln>
                <a:effectLst/>
              </c:spPr>
              <c:txPr>
                <a:bodyPr wrap="square" lIns="38100" tIns="19050" rIns="38100" bIns="19050" anchor="ctr" anchorCtr="0">
                  <a:spAutoFit/>
                </a:bodyPr>
                <a:lstStyle/>
                <a:p>
                  <a:pPr algn="r">
                    <a:defRPr sz="700" b="1">
                      <a:solidFill>
                        <a:srgbClr val="FF0000"/>
                      </a:solidFill>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121-4DD3-835D-76D71BC6D1C4}"/>
                </c:ext>
              </c:extLst>
            </c:dLbl>
            <c:spPr>
              <a:noFill/>
              <a:ln>
                <a:noFill/>
              </a:ln>
              <a:effectLst/>
            </c:spPr>
            <c:txPr>
              <a:bodyPr wrap="square" lIns="38100" tIns="19050" rIns="38100" bIns="19050" anchor="ctr">
                <a:spAutoFit/>
              </a:bodyPr>
              <a:lstStyle/>
              <a:p>
                <a:pPr>
                  <a:defRPr sz="7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BoA-Yield'!$D$51:$D$55</c:f>
              <c:numCache>
                <c:formatCode>0.0</c:formatCode>
                <c:ptCount val="5"/>
                <c:pt idx="0">
                  <c:v>2.6280000000000001</c:v>
                </c:pt>
                <c:pt idx="1">
                  <c:v>3.0270000000000001</c:v>
                </c:pt>
                <c:pt idx="2">
                  <c:v>3.3540000000000001</c:v>
                </c:pt>
                <c:pt idx="3">
                  <c:v>3.617</c:v>
                </c:pt>
                <c:pt idx="4">
                  <c:v>3.9380000000000002</c:v>
                </c:pt>
              </c:numCache>
            </c:numRef>
          </c:val>
          <c:smooth val="0"/>
          <c:extLst>
            <c:ext xmlns:c16="http://schemas.microsoft.com/office/drawing/2014/chart" uri="{C3380CC4-5D6E-409C-BE32-E72D297353CC}">
              <c16:uniqueId val="{00000014-6121-4DD3-835D-76D71BC6D1C4}"/>
            </c:ext>
          </c:extLst>
        </c:ser>
        <c:dLbls>
          <c:showLegendKey val="0"/>
          <c:showVal val="0"/>
          <c:showCatName val="0"/>
          <c:showSerName val="0"/>
          <c:showPercent val="0"/>
          <c:showBubbleSize val="0"/>
        </c:dLbls>
        <c:smooth val="0"/>
        <c:axId val="242980352"/>
        <c:axId val="242982272"/>
      </c:lineChart>
      <c:catAx>
        <c:axId val="242980352"/>
        <c:scaling>
          <c:orientation val="minMax"/>
        </c:scaling>
        <c:delete val="0"/>
        <c:axPos val="b"/>
        <c:title>
          <c:tx>
            <c:rich>
              <a:bodyPr/>
              <a:lstStyle/>
              <a:p>
                <a:pPr>
                  <a:defRPr sz="600" b="0" i="1" u="none" strike="noStrike" baseline="0">
                    <a:solidFill>
                      <a:srgbClr val="003C64"/>
                    </a:solidFill>
                    <a:latin typeface="Arial"/>
                    <a:ea typeface="Arial"/>
                    <a:cs typeface="Arial"/>
                  </a:defRPr>
                </a:pPr>
                <a:r>
                  <a:rPr lang="fr-FR" sz="600" b="0" i="1" kern="1200" baseline="0">
                    <a:solidFill>
                      <a:srgbClr val="003C64"/>
                    </a:solidFill>
                    <a:effectLst/>
                    <a:latin typeface="Arial"/>
                    <a:ea typeface="Arial"/>
                    <a:cs typeface="Arial"/>
                  </a:rPr>
                  <a:t>Source : Bloomberg, Amundi Institute</a:t>
                </a:r>
                <a:endParaRPr lang="en-US" sz="800">
                  <a:effectLst/>
                </a:endParaRPr>
              </a:p>
            </c:rich>
          </c:tx>
          <c:layout>
            <c:manualLayout>
              <c:xMode val="edge"/>
              <c:yMode val="edge"/>
              <c:x val="7.7504154087940447E-3"/>
              <c:y val="0.91766876165559341"/>
            </c:manualLayout>
          </c:layout>
          <c:overlay val="0"/>
          <c:spPr>
            <a:noFill/>
            <a:ln w="25400">
              <a:noFill/>
            </a:ln>
            <a:effectLst/>
          </c:spPr>
        </c:title>
        <c:numFmt formatCode="mm\-yy" sourceLinked="0"/>
        <c:majorTickMark val="out"/>
        <c:minorTickMark val="none"/>
        <c:tickLblPos val="low"/>
        <c:spPr>
          <a:ln w="6350" cap="flat" cmpd="sng" algn="ctr">
            <a:solidFill>
              <a:schemeClr val="bg1">
                <a:lumMod val="85000"/>
              </a:schemeClr>
            </a:solidFill>
            <a:prstDash val="solid"/>
            <a:round/>
            <a:headEnd type="none" w="med" len="med"/>
            <a:tailEnd type="none" w="med" len="med"/>
          </a:ln>
          <a:effectLst/>
        </c:spPr>
        <c:txPr>
          <a:bodyPr rot="0" vert="horz" anchor="t" anchorCtr="0"/>
          <a:lstStyle/>
          <a:p>
            <a:pPr>
              <a:defRPr sz="600" b="0" i="0" u="none" strike="noStrike" baseline="0">
                <a:solidFill>
                  <a:srgbClr val="003C64"/>
                </a:solidFill>
                <a:latin typeface="Arial"/>
                <a:ea typeface="Arial"/>
                <a:cs typeface="Arial"/>
              </a:defRPr>
            </a:pPr>
            <a:endParaRPr lang="fr-FR"/>
          </a:p>
        </c:txPr>
        <c:crossAx val="242982272"/>
        <c:crosses val="autoZero"/>
        <c:auto val="1"/>
        <c:lblAlgn val="ctr"/>
        <c:lblOffset val="100"/>
        <c:tickLblSkip val="1"/>
        <c:tickMarkSkip val="1"/>
        <c:noMultiLvlLbl val="0"/>
      </c:catAx>
      <c:valAx>
        <c:axId val="242982272"/>
        <c:scaling>
          <c:orientation val="minMax"/>
          <c:min val="2.5"/>
        </c:scaling>
        <c:delete val="0"/>
        <c:axPos val="l"/>
        <c:majorGridlines>
          <c:spPr>
            <a:ln w="3175">
              <a:solidFill>
                <a:srgbClr val="767A7E">
                  <a:lumMod val="100000"/>
                </a:srgbClr>
              </a:solidFill>
              <a:prstDash val="sysDash"/>
            </a:ln>
          </c:spPr>
        </c:majorGridlines>
        <c:numFmt formatCode="#,##0.0" sourceLinked="0"/>
        <c:majorTickMark val="out"/>
        <c:minorTickMark val="none"/>
        <c:tickLblPos val="nextTo"/>
        <c:spPr>
          <a:ln w="3175" cap="flat" cmpd="sng" algn="ctr">
            <a:solidFill>
              <a:schemeClr val="bg1">
                <a:lumMod val="50000"/>
              </a:schemeClr>
            </a:solidFill>
            <a:prstDash val="solid"/>
            <a:round/>
            <a:headEnd type="none" w="med" len="med"/>
            <a:tailEnd type="none" w="med" len="med"/>
          </a:ln>
          <a:effectLst/>
        </c:spPr>
        <c:txPr>
          <a:bodyPr rot="0" vert="horz"/>
          <a:lstStyle/>
          <a:p>
            <a:pPr>
              <a:defRPr sz="600" b="0" i="0" u="none" strike="noStrike" baseline="0">
                <a:solidFill>
                  <a:srgbClr val="003C64"/>
                </a:solidFill>
                <a:latin typeface="Arial"/>
                <a:ea typeface="Arial"/>
                <a:cs typeface="Arial"/>
              </a:defRPr>
            </a:pPr>
            <a:endParaRPr lang="fr-FR"/>
          </a:p>
        </c:txPr>
        <c:crossAx val="242980352"/>
        <c:crosses val="autoZero"/>
        <c:crossBetween val="between"/>
        <c:majorUnit val="1"/>
      </c:valAx>
    </c:plotArea>
    <c:legend>
      <c:legendPos val="r"/>
      <c:layout>
        <c:manualLayout>
          <c:xMode val="edge"/>
          <c:yMode val="edge"/>
          <c:x val="2.4845744680851059E-2"/>
          <c:y val="0.80224909585580206"/>
          <c:w val="0.96265438826367544"/>
          <c:h val="8.6806251491290856E-2"/>
        </c:manualLayout>
      </c:layout>
      <c:overlay val="0"/>
      <c:spPr>
        <a:ln w="25400">
          <a:noFill/>
        </a:ln>
        <a:effectLst/>
      </c:spPr>
      <c:txPr>
        <a:bodyPr/>
        <a:lstStyle/>
        <a:p>
          <a:pPr>
            <a:defRPr sz="600" b="0" i="0" u="none" strike="noStrike" baseline="0">
              <a:solidFill>
                <a:srgbClr val="003C64"/>
              </a:solidFill>
              <a:latin typeface="Arial"/>
              <a:ea typeface="Arial"/>
              <a:cs typeface="Arial"/>
            </a:defRPr>
          </a:pPr>
          <a:endParaRPr lang="fr-FR"/>
        </a:p>
      </c:txPr>
    </c:legend>
    <c:plotVisOnly val="1"/>
    <c:dispBlanksAs val="gap"/>
    <c:showDLblsOverMax val="0"/>
  </c:chart>
  <c:spPr>
    <a:solidFill>
      <a:srgbClr val="F4F4F2"/>
    </a:solidFill>
    <a:ln w="25400">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1881137924983E-2"/>
          <c:y val="0.10851995250200695"/>
          <c:w val="0.88089320866141729"/>
          <c:h val="0.54363405829055056"/>
        </c:manualLayout>
      </c:layout>
      <c:lineChart>
        <c:grouping val="standard"/>
        <c:varyColors val="0"/>
        <c:ser>
          <c:idx val="1"/>
          <c:order val="1"/>
          <c:tx>
            <c:strRef>
              <c:f>'Sythesis II'!$B$12</c:f>
              <c:strCache>
                <c:ptCount val="1"/>
                <c:pt idx="0">
                  <c:v>2014</c:v>
                </c:pt>
              </c:strCache>
            </c:strRef>
          </c:tx>
          <c:spPr>
            <a:ln w="12700" cap="rnd" cmpd="sng" algn="ctr">
              <a:solidFill>
                <a:srgbClr val="39B2B6">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II'!$C$12:$N$12</c:f>
              <c:numCache>
                <c:formatCode>0</c:formatCode>
                <c:ptCount val="12"/>
                <c:pt idx="0">
                  <c:v>51.250476134000003</c:v>
                </c:pt>
                <c:pt idx="1">
                  <c:v>89.825476133999999</c:v>
                </c:pt>
                <c:pt idx="2">
                  <c:v>135.33337613399999</c:v>
                </c:pt>
                <c:pt idx="3">
                  <c:v>157.78337613399998</c:v>
                </c:pt>
                <c:pt idx="4">
                  <c:v>201.733376134</c:v>
                </c:pt>
                <c:pt idx="5">
                  <c:v>242.373754134</c:v>
                </c:pt>
                <c:pt idx="6">
                  <c:v>265.02175413399999</c:v>
                </c:pt>
                <c:pt idx="7">
                  <c:v>270.45089113400002</c:v>
                </c:pt>
                <c:pt idx="8">
                  <c:v>326.76589113400001</c:v>
                </c:pt>
                <c:pt idx="9">
                  <c:v>356.65989113400002</c:v>
                </c:pt>
                <c:pt idx="10">
                  <c:v>410.41365610600002</c:v>
                </c:pt>
                <c:pt idx="11">
                  <c:v>415.22365610600002</c:v>
                </c:pt>
              </c:numCache>
            </c:numRef>
          </c:val>
          <c:smooth val="0"/>
          <c:extLst>
            <c:ext xmlns:c16="http://schemas.microsoft.com/office/drawing/2014/chart" uri="{C3380CC4-5D6E-409C-BE32-E72D297353CC}">
              <c16:uniqueId val="{00000000-FF9C-4F3A-96F5-C9C3890228B7}"/>
            </c:ext>
          </c:extLst>
        </c:ser>
        <c:ser>
          <c:idx val="2"/>
          <c:order val="2"/>
          <c:tx>
            <c:strRef>
              <c:f>'Sythesis II'!$B$13</c:f>
              <c:strCache>
                <c:ptCount val="1"/>
                <c:pt idx="0">
                  <c:v>2015</c:v>
                </c:pt>
              </c:strCache>
            </c:strRef>
          </c:tx>
          <c:spPr>
            <a:ln w="12700" cap="rnd" cmpd="sng" algn="ctr">
              <a:solidFill>
                <a:srgbClr val="E6325E">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II'!$C$13:$N$13</c:f>
              <c:numCache>
                <c:formatCode>0</c:formatCode>
                <c:ptCount val="12"/>
                <c:pt idx="0">
                  <c:v>63.630071419999986</c:v>
                </c:pt>
                <c:pt idx="1">
                  <c:v>110.82647141999999</c:v>
                </c:pt>
                <c:pt idx="2">
                  <c:v>163.38971142</c:v>
                </c:pt>
                <c:pt idx="3">
                  <c:v>199.53971142</c:v>
                </c:pt>
                <c:pt idx="4">
                  <c:v>240.43451142000001</c:v>
                </c:pt>
                <c:pt idx="5">
                  <c:v>266.79117342000001</c:v>
                </c:pt>
                <c:pt idx="6">
                  <c:v>287.80317342000001</c:v>
                </c:pt>
                <c:pt idx="7">
                  <c:v>304.63417342000002</c:v>
                </c:pt>
                <c:pt idx="8">
                  <c:v>351.48781376400001</c:v>
                </c:pt>
                <c:pt idx="9">
                  <c:v>377.992813764</c:v>
                </c:pt>
                <c:pt idx="10">
                  <c:v>419.32977732400002</c:v>
                </c:pt>
                <c:pt idx="11">
                  <c:v>440.70027732400001</c:v>
                </c:pt>
              </c:numCache>
            </c:numRef>
          </c:val>
          <c:smooth val="0"/>
          <c:extLst>
            <c:ext xmlns:c16="http://schemas.microsoft.com/office/drawing/2014/chart" uri="{C3380CC4-5D6E-409C-BE32-E72D297353CC}">
              <c16:uniqueId val="{00000001-FF9C-4F3A-96F5-C9C3890228B7}"/>
            </c:ext>
          </c:extLst>
        </c:ser>
        <c:ser>
          <c:idx val="3"/>
          <c:order val="3"/>
          <c:tx>
            <c:strRef>
              <c:f>'Sythesis II'!$B$14</c:f>
              <c:strCache>
                <c:ptCount val="1"/>
                <c:pt idx="0">
                  <c:v>2016</c:v>
                </c:pt>
              </c:strCache>
            </c:strRef>
          </c:tx>
          <c:spPr>
            <a:ln w="12700" cap="rnd" cmpd="sng" algn="ctr">
              <a:solidFill>
                <a:srgbClr val="F07D00">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II'!$C$14:$N$14</c:f>
              <c:numCache>
                <c:formatCode>0</c:formatCode>
                <c:ptCount val="12"/>
                <c:pt idx="0">
                  <c:v>33.017980540000003</c:v>
                </c:pt>
                <c:pt idx="1">
                  <c:v>73.544453540000006</c:v>
                </c:pt>
                <c:pt idx="2">
                  <c:v>150.76466376699994</c:v>
                </c:pt>
                <c:pt idx="3">
                  <c:v>211.14466376699994</c:v>
                </c:pt>
                <c:pt idx="4">
                  <c:v>286.94217580529994</c:v>
                </c:pt>
                <c:pt idx="5">
                  <c:v>303.65257580529993</c:v>
                </c:pt>
                <c:pt idx="6">
                  <c:v>327.75645468929991</c:v>
                </c:pt>
                <c:pt idx="7">
                  <c:v>344.23145463299988</c:v>
                </c:pt>
                <c:pt idx="8">
                  <c:v>393.42717563299988</c:v>
                </c:pt>
                <c:pt idx="9">
                  <c:v>438.70966783699987</c:v>
                </c:pt>
                <c:pt idx="10">
                  <c:v>460.03746983699989</c:v>
                </c:pt>
                <c:pt idx="11">
                  <c:v>466.88746983699991</c:v>
                </c:pt>
              </c:numCache>
            </c:numRef>
          </c:val>
          <c:smooth val="0"/>
          <c:extLst>
            <c:ext xmlns:c16="http://schemas.microsoft.com/office/drawing/2014/chart" uri="{C3380CC4-5D6E-409C-BE32-E72D297353CC}">
              <c16:uniqueId val="{00000002-FF9C-4F3A-96F5-C9C3890228B7}"/>
            </c:ext>
          </c:extLst>
        </c:ser>
        <c:ser>
          <c:idx val="4"/>
          <c:order val="4"/>
          <c:tx>
            <c:strRef>
              <c:f>'Sythesis II'!$B$15</c:f>
              <c:strCache>
                <c:ptCount val="1"/>
                <c:pt idx="0">
                  <c:v>2017</c:v>
                </c:pt>
              </c:strCache>
            </c:strRef>
          </c:tx>
          <c:spPr>
            <a:ln w="12700" cap="rnd" cmpd="sng" algn="ctr">
              <a:solidFill>
                <a:srgbClr val="C19135">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II'!$C$15:$N$15</c:f>
              <c:numCache>
                <c:formatCode>0</c:formatCode>
                <c:ptCount val="12"/>
                <c:pt idx="0">
                  <c:v>66.150000000000006</c:v>
                </c:pt>
                <c:pt idx="1">
                  <c:v>118.285</c:v>
                </c:pt>
                <c:pt idx="2">
                  <c:v>157.78499999999997</c:v>
                </c:pt>
                <c:pt idx="3">
                  <c:v>175.08499999999998</c:v>
                </c:pt>
                <c:pt idx="4">
                  <c:v>233.68499999999997</c:v>
                </c:pt>
                <c:pt idx="5">
                  <c:v>278.04999999999995</c:v>
                </c:pt>
                <c:pt idx="6">
                  <c:v>295.04999999999995</c:v>
                </c:pt>
                <c:pt idx="7">
                  <c:v>315.34999999999997</c:v>
                </c:pt>
                <c:pt idx="8">
                  <c:v>358.17999999999995</c:v>
                </c:pt>
                <c:pt idx="9">
                  <c:v>390.03</c:v>
                </c:pt>
                <c:pt idx="10">
                  <c:v>444.79499999999996</c:v>
                </c:pt>
                <c:pt idx="11">
                  <c:v>452.99499999999995</c:v>
                </c:pt>
              </c:numCache>
            </c:numRef>
          </c:val>
          <c:smooth val="0"/>
          <c:extLst>
            <c:ext xmlns:c16="http://schemas.microsoft.com/office/drawing/2014/chart" uri="{C3380CC4-5D6E-409C-BE32-E72D297353CC}">
              <c16:uniqueId val="{00000003-FF9C-4F3A-96F5-C9C3890228B7}"/>
            </c:ext>
          </c:extLst>
        </c:ser>
        <c:ser>
          <c:idx val="5"/>
          <c:order val="5"/>
          <c:tx>
            <c:strRef>
              <c:f>'Sythesis II'!$B$16</c:f>
              <c:strCache>
                <c:ptCount val="1"/>
                <c:pt idx="0">
                  <c:v>2018</c:v>
                </c:pt>
              </c:strCache>
            </c:strRef>
          </c:tx>
          <c:spPr>
            <a:ln w="12700" cap="rnd" cmpd="sng" algn="ctr">
              <a:solidFill>
                <a:srgbClr val="457296">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II'!$C$16:$N$16</c:f>
              <c:numCache>
                <c:formatCode>0</c:formatCode>
                <c:ptCount val="12"/>
                <c:pt idx="0">
                  <c:v>46.789999999999992</c:v>
                </c:pt>
                <c:pt idx="1">
                  <c:v>80.301987999999994</c:v>
                </c:pt>
                <c:pt idx="2">
                  <c:v>121.31698799999999</c:v>
                </c:pt>
                <c:pt idx="3">
                  <c:v>151.81698800000001</c:v>
                </c:pt>
                <c:pt idx="4">
                  <c:v>193.416988</c:v>
                </c:pt>
                <c:pt idx="5">
                  <c:v>231.01698800000003</c:v>
                </c:pt>
                <c:pt idx="6">
                  <c:v>264.94698800000003</c:v>
                </c:pt>
                <c:pt idx="7">
                  <c:v>306.79698800000006</c:v>
                </c:pt>
                <c:pt idx="8">
                  <c:v>373.25198800000004</c:v>
                </c:pt>
                <c:pt idx="9">
                  <c:v>417.25968913000008</c:v>
                </c:pt>
                <c:pt idx="10">
                  <c:v>455.65968913000006</c:v>
                </c:pt>
                <c:pt idx="11">
                  <c:v>462.25968913000008</c:v>
                </c:pt>
              </c:numCache>
            </c:numRef>
          </c:val>
          <c:smooth val="0"/>
          <c:extLst>
            <c:ext xmlns:c16="http://schemas.microsoft.com/office/drawing/2014/chart" uri="{C3380CC4-5D6E-409C-BE32-E72D297353CC}">
              <c16:uniqueId val="{00000004-FF9C-4F3A-96F5-C9C3890228B7}"/>
            </c:ext>
          </c:extLst>
        </c:ser>
        <c:ser>
          <c:idx val="6"/>
          <c:order val="6"/>
          <c:tx>
            <c:strRef>
              <c:f>'Sythesis II'!$B$17</c:f>
              <c:strCache>
                <c:ptCount val="1"/>
                <c:pt idx="0">
                  <c:v>2019</c:v>
                </c:pt>
              </c:strCache>
            </c:strRef>
          </c:tx>
          <c:spPr>
            <a:ln w="12700">
              <a:solidFill>
                <a:schemeClr val="bg2">
                  <a:lumMod val="75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II'!$C$17:$N$17</c:f>
              <c:numCache>
                <c:formatCode>0</c:formatCode>
                <c:ptCount val="12"/>
                <c:pt idx="0">
                  <c:v>63.260000000000005</c:v>
                </c:pt>
                <c:pt idx="1">
                  <c:v>109.97399999999999</c:v>
                </c:pt>
                <c:pt idx="2">
                  <c:v>156.53199999999998</c:v>
                </c:pt>
                <c:pt idx="3">
                  <c:v>193.58699999999999</c:v>
                </c:pt>
                <c:pt idx="4">
                  <c:v>255.42399999999998</c:v>
                </c:pt>
                <c:pt idx="5">
                  <c:v>340.80232999999998</c:v>
                </c:pt>
                <c:pt idx="6">
                  <c:v>370.45232999999996</c:v>
                </c:pt>
                <c:pt idx="7">
                  <c:v>397.65232999999995</c:v>
                </c:pt>
                <c:pt idx="8">
                  <c:v>469.75232999999992</c:v>
                </c:pt>
                <c:pt idx="9">
                  <c:v>520.35232999999994</c:v>
                </c:pt>
                <c:pt idx="10">
                  <c:v>576.33232999999996</c:v>
                </c:pt>
                <c:pt idx="11">
                  <c:v>581.98232999999993</c:v>
                </c:pt>
              </c:numCache>
            </c:numRef>
          </c:val>
          <c:smooth val="0"/>
          <c:extLst>
            <c:ext xmlns:c16="http://schemas.microsoft.com/office/drawing/2014/chart" uri="{C3380CC4-5D6E-409C-BE32-E72D297353CC}">
              <c16:uniqueId val="{00000005-FF9C-4F3A-96F5-C9C3890228B7}"/>
            </c:ext>
          </c:extLst>
        </c:ser>
        <c:ser>
          <c:idx val="7"/>
          <c:order val="7"/>
          <c:tx>
            <c:strRef>
              <c:f>'Sythesis II'!$B$18</c:f>
              <c:strCache>
                <c:ptCount val="1"/>
                <c:pt idx="0">
                  <c:v>2020</c:v>
                </c:pt>
              </c:strCache>
            </c:strRef>
          </c:tx>
          <c:spPr>
            <a:ln w="12700">
              <a:solidFill>
                <a:schemeClr val="accent6"/>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II'!$C$18:$N$18</c:f>
              <c:numCache>
                <c:formatCode>0</c:formatCode>
                <c:ptCount val="12"/>
                <c:pt idx="0">
                  <c:v>60.199999999999996</c:v>
                </c:pt>
                <c:pt idx="1">
                  <c:v>105.34236399999999</c:v>
                </c:pt>
                <c:pt idx="2">
                  <c:v>168.02236399999998</c:v>
                </c:pt>
                <c:pt idx="3">
                  <c:v>255.68736399999995</c:v>
                </c:pt>
                <c:pt idx="4">
                  <c:v>329.66726399999993</c:v>
                </c:pt>
                <c:pt idx="5">
                  <c:v>389.39681999999993</c:v>
                </c:pt>
                <c:pt idx="6">
                  <c:v>428.49047499999995</c:v>
                </c:pt>
                <c:pt idx="7">
                  <c:v>436.96047499999997</c:v>
                </c:pt>
                <c:pt idx="8">
                  <c:v>498.86047499999995</c:v>
                </c:pt>
                <c:pt idx="9">
                  <c:v>537.11047499999995</c:v>
                </c:pt>
                <c:pt idx="10">
                  <c:v>572.46547501967996</c:v>
                </c:pt>
                <c:pt idx="11">
                  <c:v>594.34247501967991</c:v>
                </c:pt>
              </c:numCache>
            </c:numRef>
          </c:val>
          <c:smooth val="0"/>
          <c:extLst>
            <c:ext xmlns:c16="http://schemas.microsoft.com/office/drawing/2014/chart" uri="{C3380CC4-5D6E-409C-BE32-E72D297353CC}">
              <c16:uniqueId val="{00000006-FF9C-4F3A-96F5-C9C3890228B7}"/>
            </c:ext>
          </c:extLst>
        </c:ser>
        <c:ser>
          <c:idx val="10"/>
          <c:order val="8"/>
          <c:tx>
            <c:strRef>
              <c:f>'Sythesis II'!$B$19</c:f>
              <c:strCache>
                <c:ptCount val="1"/>
                <c:pt idx="0">
                  <c:v>2021</c:v>
                </c:pt>
              </c:strCache>
            </c:strRef>
          </c:tx>
          <c:spPr>
            <a:ln w="12700">
              <a:solidFill>
                <a:schemeClr val="accent1">
                  <a:lumMod val="60000"/>
                  <a:lumOff val="40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II'!$C$19:$N$19</c:f>
              <c:numCache>
                <c:formatCode>0</c:formatCode>
                <c:ptCount val="12"/>
                <c:pt idx="0">
                  <c:v>50.25</c:v>
                </c:pt>
                <c:pt idx="1">
                  <c:v>85.825000000000003</c:v>
                </c:pt>
                <c:pt idx="2">
                  <c:v>141.9</c:v>
                </c:pt>
                <c:pt idx="3">
                  <c:v>173.60000000000002</c:v>
                </c:pt>
                <c:pt idx="4">
                  <c:v>219.37500000000003</c:v>
                </c:pt>
                <c:pt idx="5">
                  <c:v>267.15000000000003</c:v>
                </c:pt>
                <c:pt idx="6">
                  <c:v>279.11500000000001</c:v>
                </c:pt>
                <c:pt idx="7">
                  <c:v>306.41500000000002</c:v>
                </c:pt>
                <c:pt idx="8">
                  <c:v>366.04</c:v>
                </c:pt>
                <c:pt idx="9">
                  <c:v>421.44000000000005</c:v>
                </c:pt>
                <c:pt idx="10">
                  <c:v>454.59000000000003</c:v>
                </c:pt>
                <c:pt idx="11">
                  <c:v>459.59000000000003</c:v>
                </c:pt>
              </c:numCache>
            </c:numRef>
          </c:val>
          <c:smooth val="0"/>
          <c:extLst>
            <c:ext xmlns:c16="http://schemas.microsoft.com/office/drawing/2014/chart" uri="{C3380CC4-5D6E-409C-BE32-E72D297353CC}">
              <c16:uniqueId val="{00000007-FF9C-4F3A-96F5-C9C3890228B7}"/>
            </c:ext>
          </c:extLst>
        </c:ser>
        <c:ser>
          <c:idx val="11"/>
          <c:order val="9"/>
          <c:tx>
            <c:strRef>
              <c:f>'Sythesis II'!$B$20</c:f>
              <c:strCache>
                <c:ptCount val="1"/>
                <c:pt idx="0">
                  <c:v>2022</c:v>
                </c:pt>
              </c:strCache>
            </c:strRef>
          </c:tx>
          <c:spPr>
            <a:ln w="12700">
              <a:solidFill>
                <a:schemeClr val="accent5">
                  <a:lumMod val="60000"/>
                  <a:lumOff val="40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II'!$C$20:$N$20</c:f>
              <c:numCache>
                <c:formatCode>0</c:formatCode>
                <c:ptCount val="12"/>
                <c:pt idx="0">
                  <c:v>63.875000000000007</c:v>
                </c:pt>
                <c:pt idx="1">
                  <c:v>99.625000000000014</c:v>
                </c:pt>
                <c:pt idx="2">
                  <c:v>152.92500000000001</c:v>
                </c:pt>
                <c:pt idx="3">
                  <c:v>185.57500000000002</c:v>
                </c:pt>
                <c:pt idx="4">
                  <c:v>265.27499999999998</c:v>
                </c:pt>
                <c:pt idx="5">
                  <c:v>290.875</c:v>
                </c:pt>
                <c:pt idx="6">
                  <c:v>308.52499999999998</c:v>
                </c:pt>
                <c:pt idx="7">
                  <c:v>344.54999999999995</c:v>
                </c:pt>
                <c:pt idx="8">
                  <c:v>390.89499999999998</c:v>
                </c:pt>
                <c:pt idx="9">
                  <c:v>425.02246760599996</c:v>
                </c:pt>
                <c:pt idx="10">
                  <c:v>478.82141260599997</c:v>
                </c:pt>
                <c:pt idx="11">
                  <c:v>485.87141260599998</c:v>
                </c:pt>
              </c:numCache>
            </c:numRef>
          </c:val>
          <c:smooth val="0"/>
          <c:extLst>
            <c:ext xmlns:c16="http://schemas.microsoft.com/office/drawing/2014/chart" uri="{C3380CC4-5D6E-409C-BE32-E72D297353CC}">
              <c16:uniqueId val="{00000008-FF9C-4F3A-96F5-C9C3890228B7}"/>
            </c:ext>
          </c:extLst>
        </c:ser>
        <c:ser>
          <c:idx val="9"/>
          <c:order val="10"/>
          <c:tx>
            <c:strRef>
              <c:f>'Sythesis II'!$B$21</c:f>
              <c:strCache>
                <c:ptCount val="1"/>
                <c:pt idx="0">
                  <c:v>2023</c:v>
                </c:pt>
              </c:strCache>
            </c:strRef>
          </c:tx>
          <c:spPr>
            <a:ln w="12700">
              <a:solidFill>
                <a:srgbClr val="4CAD39"/>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II'!$C$21:$N$21</c:f>
              <c:numCache>
                <c:formatCode>0</c:formatCode>
                <c:ptCount val="12"/>
                <c:pt idx="0">
                  <c:v>80.114088529999989</c:v>
                </c:pt>
                <c:pt idx="1">
                  <c:v>137.56408852999999</c:v>
                </c:pt>
                <c:pt idx="2">
                  <c:v>188.51408853000001</c:v>
                </c:pt>
                <c:pt idx="3">
                  <c:v>236.85052941600003</c:v>
                </c:pt>
                <c:pt idx="4">
                  <c:v>304.42512799100007</c:v>
                </c:pt>
                <c:pt idx="5">
                  <c:v>378.36970399100005</c:v>
                </c:pt>
                <c:pt idx="6">
                  <c:v>400.31038705300006</c:v>
                </c:pt>
                <c:pt idx="7">
                  <c:v>447.15559505300007</c:v>
                </c:pt>
                <c:pt idx="8">
                  <c:v>493.08559505300008</c:v>
                </c:pt>
                <c:pt idx="9">
                  <c:v>509.19690774900005</c:v>
                </c:pt>
                <c:pt idx="10">
                  <c:v>559.24890774900007</c:v>
                </c:pt>
                <c:pt idx="11">
                  <c:v>568.25081382100007</c:v>
                </c:pt>
              </c:numCache>
            </c:numRef>
          </c:val>
          <c:smooth val="0"/>
          <c:extLst xmlns:c15="http://schemas.microsoft.com/office/drawing/2012/chart">
            <c:ext xmlns:c16="http://schemas.microsoft.com/office/drawing/2014/chart" uri="{C3380CC4-5D6E-409C-BE32-E72D297353CC}">
              <c16:uniqueId val="{00000009-FF9C-4F3A-96F5-C9C3890228B7}"/>
            </c:ext>
          </c:extLst>
        </c:ser>
        <c:ser>
          <c:idx val="8"/>
          <c:order val="11"/>
          <c:tx>
            <c:strRef>
              <c:f>'Sythesis II'!$B$22</c:f>
              <c:strCache>
                <c:ptCount val="1"/>
                <c:pt idx="0">
                  <c:v>2024</c:v>
                </c:pt>
              </c:strCache>
            </c:strRef>
          </c:tx>
          <c:spPr>
            <a:ln w="12700">
              <a:solidFill>
                <a:srgbClr val="002060"/>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II'!$C$22:$N$22</c:f>
              <c:numCache>
                <c:formatCode>0</c:formatCode>
                <c:ptCount val="12"/>
                <c:pt idx="0">
                  <c:v>70.259999999999991</c:v>
                </c:pt>
                <c:pt idx="1">
                  <c:v>129.41000000000003</c:v>
                </c:pt>
                <c:pt idx="2">
                  <c:v>193.29000000000002</c:v>
                </c:pt>
                <c:pt idx="3">
                  <c:v>236.45500000000004</c:v>
                </c:pt>
                <c:pt idx="4">
                  <c:v>316.15500000000003</c:v>
                </c:pt>
                <c:pt idx="5">
                  <c:v>361.74000000000007</c:v>
                </c:pt>
                <c:pt idx="6">
                  <c:v>380.95992943200008</c:v>
                </c:pt>
                <c:pt idx="7">
                  <c:v>458.90992943200001</c:v>
                </c:pt>
                <c:pt idx="8">
                  <c:v>558.25992943199992</c:v>
                </c:pt>
                <c:pt idx="9">
                  <c:v>589.25992943199992</c:v>
                </c:pt>
                <c:pt idx="10">
                  <c:v>617.20992943199997</c:v>
                </c:pt>
                <c:pt idx="11">
                  <c:v>620.35992943199994</c:v>
                </c:pt>
              </c:numCache>
            </c:numRef>
          </c:val>
          <c:smooth val="0"/>
          <c:extLst>
            <c:ext xmlns:c16="http://schemas.microsoft.com/office/drawing/2014/chart" uri="{C3380CC4-5D6E-409C-BE32-E72D297353CC}">
              <c16:uniqueId val="{0000000A-FF9C-4F3A-96F5-C9C3890228B7}"/>
            </c:ext>
          </c:extLst>
        </c:ser>
        <c:ser>
          <c:idx val="12"/>
          <c:order val="12"/>
          <c:tx>
            <c:strRef>
              <c:f>'Sythesis II'!$B$23</c:f>
              <c:strCache>
                <c:ptCount val="1"/>
                <c:pt idx="0">
                  <c:v>2025</c:v>
                </c:pt>
              </c:strCache>
            </c:strRef>
          </c:tx>
          <c:spPr>
            <a:ln w="15875">
              <a:solidFill>
                <a:srgbClr val="FF0000"/>
              </a:solidFill>
            </a:ln>
          </c:spPr>
          <c:marker>
            <c:symbol val="square"/>
            <c:size val="4"/>
            <c:spPr>
              <a:solidFill>
                <a:srgbClr val="FF0000"/>
              </a:solidFill>
              <a:ln>
                <a:solidFill>
                  <a:srgbClr val="FF0000"/>
                </a:solidFill>
              </a:ln>
            </c:spPr>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II'!$C$23:$N$23</c:f>
              <c:numCache>
                <c:formatCode>0</c:formatCode>
                <c:ptCount val="12"/>
                <c:pt idx="0">
                  <c:v>67.924999999999997</c:v>
                </c:pt>
                <c:pt idx="1">
                  <c:v>164.97499999999994</c:v>
                </c:pt>
                <c:pt idx="2">
                  <c:v>215.98999999999992</c:v>
                </c:pt>
                <c:pt idx="3">
                  <c:v>249.21499999999992</c:v>
                </c:pt>
                <c:pt idx="4">
                  <c:v>328.46499999999986</c:v>
                </c:pt>
                <c:pt idx="5">
                  <c:v>388.36499999999984</c:v>
                </c:pt>
                <c:pt idx="6">
                  <c:v>417.21499999999986</c:v>
                </c:pt>
                <c:pt idx="7">
                  <c:v>449.51499999999987</c:v>
                </c:pt>
                <c:pt idx="8">
                  <c:v>503.33999999999986</c:v>
                </c:pt>
                <c:pt idx="9">
                  <c:v>532.28999999999985</c:v>
                </c:pt>
              </c:numCache>
            </c:numRef>
          </c:val>
          <c:smooth val="0"/>
          <c:extLst>
            <c:ext xmlns:c16="http://schemas.microsoft.com/office/drawing/2014/chart" uri="{C3380CC4-5D6E-409C-BE32-E72D297353CC}">
              <c16:uniqueId val="{0000000B-FF9C-4F3A-96F5-C9C3890228B7}"/>
            </c:ext>
          </c:extLst>
        </c:ser>
        <c:dLbls>
          <c:showLegendKey val="0"/>
          <c:showVal val="0"/>
          <c:showCatName val="0"/>
          <c:showSerName val="0"/>
          <c:showPercent val="0"/>
          <c:showBubbleSize val="0"/>
        </c:dLbls>
        <c:smooth val="0"/>
        <c:axId val="212129280"/>
        <c:axId val="212131200"/>
        <c:extLst>
          <c:ext xmlns:c15="http://schemas.microsoft.com/office/drawing/2012/chart" uri="{02D57815-91ED-43cb-92C2-25804820EDAC}">
            <c15:filteredLineSeries>
              <c15:ser>
                <c:idx val="0"/>
                <c:order val="0"/>
                <c:tx>
                  <c:strRef>
                    <c:extLst>
                      <c:ext uri="{02D57815-91ED-43cb-92C2-25804820EDAC}">
                        <c15:formulaRef>
                          <c15:sqref>'Sythesis II'!$B$11</c15:sqref>
                        </c15:formulaRef>
                      </c:ext>
                    </c:extLst>
                    <c:strCache>
                      <c:ptCount val="1"/>
                      <c:pt idx="0">
                        <c:v>2013</c:v>
                      </c:pt>
                    </c:strCache>
                  </c:strRef>
                </c:tx>
                <c:spPr>
                  <a:ln w="12700" cap="rnd" cmpd="sng" algn="ctr">
                    <a:solidFill>
                      <a:schemeClr val="tx1">
                        <a:lumMod val="50000"/>
                        <a:lumOff val="50000"/>
                      </a:schemeClr>
                    </a:solidFill>
                    <a:prstDash val="solid"/>
                    <a:round/>
                    <a:headEnd type="none" w="med" len="med"/>
                    <a:tailEnd type="none" w="med" len="med"/>
                  </a:ln>
                  <a:effectLst/>
                </c:spPr>
                <c:marker>
                  <c:symbol val="none"/>
                </c:marker>
                <c:cat>
                  <c:strRef>
                    <c:extLst>
                      <c:ext uri="{02D57815-91ED-43cb-92C2-25804820EDAC}">
                        <c15:formulaRef>
                          <c15:sqref>'Sythesis II'!$C$7:$N$7</c15:sqref>
                        </c15:formulaRef>
                      </c:ext>
                    </c:extLst>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extLst>
                      <c:ext uri="{02D57815-91ED-43cb-92C2-25804820EDAC}">
                        <c15:formulaRef>
                          <c15:sqref>'Sythesis II'!$C$11:$N$11</c15:sqref>
                        </c15:formulaRef>
                      </c:ext>
                    </c:extLst>
                    <c:numCache>
                      <c:formatCode>0</c:formatCode>
                      <c:ptCount val="12"/>
                      <c:pt idx="0">
                        <c:v>50.672999999999995</c:v>
                      </c:pt>
                      <c:pt idx="1">
                        <c:v>70.192999999999998</c:v>
                      </c:pt>
                      <c:pt idx="2">
                        <c:v>98.285520000000005</c:v>
                      </c:pt>
                      <c:pt idx="3">
                        <c:v>122.59310000000001</c:v>
                      </c:pt>
                      <c:pt idx="4">
                        <c:v>144.70385000000002</c:v>
                      </c:pt>
                      <c:pt idx="5">
                        <c:v>164.22575033700002</c:v>
                      </c:pt>
                      <c:pt idx="6">
                        <c:v>196.56321833700002</c:v>
                      </c:pt>
                      <c:pt idx="7">
                        <c:v>224.90141356300003</c:v>
                      </c:pt>
                      <c:pt idx="8">
                        <c:v>253.23960878900004</c:v>
                      </c:pt>
                      <c:pt idx="9">
                        <c:v>291.44056078900007</c:v>
                      </c:pt>
                      <c:pt idx="10">
                        <c:v>332.51658313461007</c:v>
                      </c:pt>
                      <c:pt idx="11">
                        <c:v>346.74658313461009</c:v>
                      </c:pt>
                    </c:numCache>
                  </c:numRef>
                </c:val>
                <c:smooth val="0"/>
                <c:extLst>
                  <c:ext xmlns:c16="http://schemas.microsoft.com/office/drawing/2014/chart" uri="{C3380CC4-5D6E-409C-BE32-E72D297353CC}">
                    <c16:uniqueId val="{0000000C-FF9C-4F3A-96F5-C9C3890228B7}"/>
                  </c:ext>
                </c:extLst>
              </c15:ser>
            </c15:filteredLineSeries>
          </c:ext>
        </c:extLst>
      </c:lineChart>
      <c:catAx>
        <c:axId val="212129280"/>
        <c:scaling>
          <c:orientation val="minMax"/>
        </c:scaling>
        <c:delete val="0"/>
        <c:axPos val="b"/>
        <c:title>
          <c:tx>
            <c:rich>
              <a:bodyPr/>
              <a:lstStyle/>
              <a:p>
                <a:pPr algn="ctr" rtl="0">
                  <a:defRPr lang="fr-FR" sz="600" b="0" i="1" u="none" strike="noStrike" kern="1200" baseline="0">
                    <a:solidFill>
                      <a:srgbClr val="003C64"/>
                    </a:solidFill>
                    <a:latin typeface="Arial"/>
                    <a:ea typeface="Arial"/>
                    <a:cs typeface="Arial"/>
                  </a:defRPr>
                </a:pPr>
                <a:r>
                  <a:rPr lang="fr-FR" sz="600" b="0" i="1" u="none" strike="noStrike" kern="1200" baseline="0">
                    <a:solidFill>
                      <a:srgbClr val="003C64"/>
                    </a:solidFill>
                    <a:latin typeface="Arial"/>
                    <a:ea typeface="Arial"/>
                    <a:cs typeface="Arial"/>
                  </a:rPr>
                  <a:t>Source : Bloomberg, Amundi Inv. Inst., données au 30 Octobre 2025</a:t>
                </a:r>
              </a:p>
            </c:rich>
          </c:tx>
          <c:layout>
            <c:manualLayout>
              <c:xMode val="edge"/>
              <c:yMode val="edge"/>
              <c:x val="0"/>
              <c:y val="0.95121984251968505"/>
            </c:manualLayout>
          </c:layout>
          <c:overlay val="0"/>
          <c:spPr>
            <a:effectLst/>
          </c:spPr>
        </c:title>
        <c:numFmt formatCode="mm\-yy" sourceLinked="0"/>
        <c:majorTickMark val="out"/>
        <c:minorTickMark val="none"/>
        <c:tickLblPos val="low"/>
        <c:spPr>
          <a:ln w="3175" cap="flat" cmpd="sng" algn="ctr">
            <a:solidFill>
              <a:schemeClr val="bg1">
                <a:lumMod val="50000"/>
              </a:schemeClr>
            </a:solidFill>
            <a:prstDash val="solid"/>
            <a:round/>
            <a:headEnd type="none" w="med" len="med"/>
            <a:tailEnd type="none" w="med" len="med"/>
          </a:ln>
          <a:effectLst/>
        </c:spPr>
        <c:txPr>
          <a:bodyPr rot="-2400000" vert="horz"/>
          <a:lstStyle/>
          <a:p>
            <a:pPr>
              <a:defRPr sz="400" u="none" strike="noStrike" baseline="0">
                <a:solidFill>
                  <a:srgbClr val="003C64"/>
                </a:solidFill>
                <a:latin typeface="Arial"/>
                <a:ea typeface="Arial"/>
                <a:cs typeface="Arial"/>
              </a:defRPr>
            </a:pPr>
            <a:endParaRPr lang="fr-FR"/>
          </a:p>
        </c:txPr>
        <c:crossAx val="212131200"/>
        <c:crosses val="autoZero"/>
        <c:auto val="1"/>
        <c:lblAlgn val="ctr"/>
        <c:lblOffset val="100"/>
        <c:tickLblSkip val="1"/>
        <c:noMultiLvlLbl val="0"/>
      </c:catAx>
      <c:valAx>
        <c:axId val="212131200"/>
        <c:scaling>
          <c:orientation val="minMax"/>
        </c:scaling>
        <c:delete val="0"/>
        <c:axPos val="l"/>
        <c:majorGridlines>
          <c:spPr>
            <a:ln w="3175">
              <a:solidFill>
                <a:srgbClr val="767A7E"/>
              </a:solidFill>
              <a:prstDash val="sysDash"/>
            </a:ln>
          </c:spPr>
        </c:majorGridlines>
        <c:title>
          <c:tx>
            <c:rich>
              <a:bodyPr rot="0" vert="horz"/>
              <a:lstStyle/>
              <a:p>
                <a:pPr>
                  <a:defRPr/>
                </a:pPr>
                <a:r>
                  <a:rPr lang="fr-FR" sz="400" b="0" i="0" u="none" strike="noStrike" baseline="0">
                    <a:effectLst/>
                    <a:latin typeface="Arial" panose="020B0604020202020204" pitchFamily="34" charset="0"/>
                    <a:cs typeface="Arial" panose="020B0604020202020204" pitchFamily="34" charset="0"/>
                  </a:rPr>
                  <a:t>in Mds € </a:t>
                </a:r>
                <a:endParaRPr lang="fr-FR" sz="400" b="0">
                  <a:latin typeface="Arial" panose="020B0604020202020204" pitchFamily="34" charset="0"/>
                  <a:cs typeface="Arial" panose="020B0604020202020204" pitchFamily="34" charset="0"/>
                </a:endParaRPr>
              </a:p>
            </c:rich>
          </c:tx>
          <c:layout>
            <c:manualLayout>
              <c:xMode val="edge"/>
              <c:yMode val="edge"/>
              <c:x val="1.0785063752276867E-2"/>
              <c:y val="1.6507731958762886E-2"/>
            </c:manualLayout>
          </c:layout>
          <c:overlay val="0"/>
        </c:title>
        <c:numFmt formatCode="0" sourceLinked="1"/>
        <c:majorTickMark val="out"/>
        <c:minorTickMark val="none"/>
        <c:tickLblPos val="nextTo"/>
        <c:spPr>
          <a:ln w="3175" cap="flat" cmpd="sng" algn="ctr">
            <a:solidFill>
              <a:srgbClr val="7F7F7F"/>
            </a:solidFill>
            <a:prstDash val="solid"/>
            <a:round/>
            <a:headEnd type="none" w="med" len="med"/>
            <a:tailEnd type="none" w="med" len="med"/>
          </a:ln>
          <a:effectLst/>
        </c:spPr>
        <c:txPr>
          <a:bodyPr/>
          <a:lstStyle/>
          <a:p>
            <a:pPr>
              <a:defRPr sz="400" u="none" strike="noStrike" baseline="0">
                <a:solidFill>
                  <a:srgbClr val="003C64"/>
                </a:solidFill>
                <a:latin typeface="Arial"/>
                <a:ea typeface="Arial"/>
                <a:cs typeface="Arial"/>
              </a:defRPr>
            </a:pPr>
            <a:endParaRPr lang="fr-FR"/>
          </a:p>
        </c:txPr>
        <c:crossAx val="212129280"/>
        <c:crosses val="autoZero"/>
        <c:crossBetween val="between"/>
      </c:valAx>
    </c:plotArea>
    <c:legend>
      <c:legendPos val="r"/>
      <c:layout>
        <c:manualLayout>
          <c:xMode val="edge"/>
          <c:yMode val="edge"/>
          <c:x val="4.8376087009102789E-5"/>
          <c:y val="0.75106896124798816"/>
          <c:w val="0.99995162391299086"/>
          <c:h val="0.1901575209901713"/>
        </c:manualLayout>
      </c:layout>
      <c:overlay val="0"/>
      <c:spPr>
        <a:ln w="25400">
          <a:noFill/>
        </a:ln>
        <a:effectLst/>
      </c:spPr>
      <c:txPr>
        <a:bodyPr/>
        <a:lstStyle/>
        <a:p>
          <a:pPr>
            <a:defRPr lang="en-US"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rgbClr val="F4F4F2"/>
    </a:solidFill>
    <a:ln w="9525">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231785063752268E-2"/>
          <c:y val="0.10852018900343642"/>
          <c:w val="0.88089320866141729"/>
          <c:h val="0.54363405829055056"/>
        </c:manualLayout>
      </c:layout>
      <c:lineChart>
        <c:grouping val="standard"/>
        <c:varyColors val="0"/>
        <c:ser>
          <c:idx val="1"/>
          <c:order val="1"/>
          <c:tx>
            <c:strRef>
              <c:f>'Sythesis II'!$B$29</c:f>
              <c:strCache>
                <c:ptCount val="1"/>
                <c:pt idx="0">
                  <c:v>2014</c:v>
                </c:pt>
              </c:strCache>
            </c:strRef>
          </c:tx>
          <c:spPr>
            <a:ln w="12700" cap="rnd" cmpd="sng" algn="ctr">
              <a:solidFill>
                <a:srgbClr val="39B2B6">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II'!$C$29:$N$29</c:f>
              <c:numCache>
                <c:formatCode>0</c:formatCode>
                <c:ptCount val="12"/>
                <c:pt idx="0">
                  <c:v>6.9399999999999995</c:v>
                </c:pt>
                <c:pt idx="1">
                  <c:v>12.4834</c:v>
                </c:pt>
                <c:pt idx="2">
                  <c:v>24.143400000000003</c:v>
                </c:pt>
                <c:pt idx="3">
                  <c:v>41.673400000000001</c:v>
                </c:pt>
                <c:pt idx="4">
                  <c:v>46.773400000000002</c:v>
                </c:pt>
                <c:pt idx="5">
                  <c:v>63.136768000000004</c:v>
                </c:pt>
                <c:pt idx="6">
                  <c:v>71.540320000000008</c:v>
                </c:pt>
                <c:pt idx="7">
                  <c:v>73.500320000000002</c:v>
                </c:pt>
                <c:pt idx="8">
                  <c:v>80.950320000000005</c:v>
                </c:pt>
                <c:pt idx="9">
                  <c:v>81.450320000000005</c:v>
                </c:pt>
                <c:pt idx="10">
                  <c:v>85.156576000000001</c:v>
                </c:pt>
                <c:pt idx="11">
                  <c:v>88.356576000000004</c:v>
                </c:pt>
              </c:numCache>
            </c:numRef>
          </c:val>
          <c:smooth val="0"/>
          <c:extLst>
            <c:ext xmlns:c16="http://schemas.microsoft.com/office/drawing/2014/chart" uri="{C3380CC4-5D6E-409C-BE32-E72D297353CC}">
              <c16:uniqueId val="{00000000-B10D-44D1-8CD1-75E627E903D5}"/>
            </c:ext>
          </c:extLst>
        </c:ser>
        <c:ser>
          <c:idx val="2"/>
          <c:order val="2"/>
          <c:tx>
            <c:strRef>
              <c:f>'Sythesis II'!$B$30</c:f>
              <c:strCache>
                <c:ptCount val="1"/>
                <c:pt idx="0">
                  <c:v>2015</c:v>
                </c:pt>
              </c:strCache>
            </c:strRef>
          </c:tx>
          <c:spPr>
            <a:ln w="12700" cap="rnd" cmpd="sng" algn="ctr">
              <a:solidFill>
                <a:srgbClr val="E6325E">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II'!$C$30:$N$30</c:f>
              <c:numCache>
                <c:formatCode>0</c:formatCode>
                <c:ptCount val="12"/>
                <c:pt idx="0">
                  <c:v>6.5150000000000006</c:v>
                </c:pt>
                <c:pt idx="1">
                  <c:v>13.957999999999998</c:v>
                </c:pt>
                <c:pt idx="2">
                  <c:v>26.236799999999999</c:v>
                </c:pt>
                <c:pt idx="3">
                  <c:v>35.066800000000001</c:v>
                </c:pt>
                <c:pt idx="4">
                  <c:v>37.841799999999999</c:v>
                </c:pt>
                <c:pt idx="5">
                  <c:v>42.466965550099999</c:v>
                </c:pt>
                <c:pt idx="6">
                  <c:v>49.076965550099999</c:v>
                </c:pt>
                <c:pt idx="7">
                  <c:v>49.076965550099999</c:v>
                </c:pt>
                <c:pt idx="8">
                  <c:v>50.226965550099997</c:v>
                </c:pt>
                <c:pt idx="9">
                  <c:v>52.1769655501</c:v>
                </c:pt>
                <c:pt idx="10">
                  <c:v>54.236965550100003</c:v>
                </c:pt>
                <c:pt idx="11">
                  <c:v>56.996965550100001</c:v>
                </c:pt>
              </c:numCache>
            </c:numRef>
          </c:val>
          <c:smooth val="0"/>
          <c:extLst>
            <c:ext xmlns:c16="http://schemas.microsoft.com/office/drawing/2014/chart" uri="{C3380CC4-5D6E-409C-BE32-E72D297353CC}">
              <c16:uniqueId val="{00000001-B10D-44D1-8CD1-75E627E903D5}"/>
            </c:ext>
          </c:extLst>
        </c:ser>
        <c:ser>
          <c:idx val="3"/>
          <c:order val="3"/>
          <c:tx>
            <c:strRef>
              <c:f>'Sythesis II'!$B$31</c:f>
              <c:strCache>
                <c:ptCount val="1"/>
                <c:pt idx="0">
                  <c:v>2016</c:v>
                </c:pt>
              </c:strCache>
            </c:strRef>
          </c:tx>
          <c:spPr>
            <a:ln w="12700" cap="rnd" cmpd="sng" algn="ctr">
              <a:solidFill>
                <a:srgbClr val="F07D00">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II'!$C$31:$N$31</c:f>
              <c:numCache>
                <c:formatCode>0</c:formatCode>
                <c:ptCount val="12"/>
                <c:pt idx="0">
                  <c:v>0.75</c:v>
                </c:pt>
                <c:pt idx="1">
                  <c:v>1.4</c:v>
                </c:pt>
                <c:pt idx="2">
                  <c:v>8.3456119999999991</c:v>
                </c:pt>
                <c:pt idx="3">
                  <c:v>15.505611999999999</c:v>
                </c:pt>
                <c:pt idx="4">
                  <c:v>23.626612000000002</c:v>
                </c:pt>
                <c:pt idx="5">
                  <c:v>29.839876</c:v>
                </c:pt>
                <c:pt idx="6">
                  <c:v>32.214876000000004</c:v>
                </c:pt>
                <c:pt idx="7">
                  <c:v>34.299876000000005</c:v>
                </c:pt>
                <c:pt idx="8">
                  <c:v>42.744876000000005</c:v>
                </c:pt>
                <c:pt idx="9">
                  <c:v>47.329876000000006</c:v>
                </c:pt>
                <c:pt idx="10">
                  <c:v>50.919876000000002</c:v>
                </c:pt>
                <c:pt idx="11">
                  <c:v>52.309876000000003</c:v>
                </c:pt>
              </c:numCache>
            </c:numRef>
          </c:val>
          <c:smooth val="0"/>
          <c:extLst>
            <c:ext xmlns:c16="http://schemas.microsoft.com/office/drawing/2014/chart" uri="{C3380CC4-5D6E-409C-BE32-E72D297353CC}">
              <c16:uniqueId val="{00000002-B10D-44D1-8CD1-75E627E903D5}"/>
            </c:ext>
          </c:extLst>
        </c:ser>
        <c:ser>
          <c:idx val="4"/>
          <c:order val="4"/>
          <c:tx>
            <c:strRef>
              <c:f>'Sythesis II'!$B$32</c:f>
              <c:strCache>
                <c:ptCount val="1"/>
                <c:pt idx="0">
                  <c:v>2017</c:v>
                </c:pt>
              </c:strCache>
            </c:strRef>
          </c:tx>
          <c:spPr>
            <a:ln w="12700" cap="rnd" cmpd="sng" algn="ctr">
              <a:solidFill>
                <a:srgbClr val="C19135">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II'!$C$32:$N$32</c:f>
              <c:numCache>
                <c:formatCode>0</c:formatCode>
                <c:ptCount val="12"/>
                <c:pt idx="0">
                  <c:v>2.9350000000000001</c:v>
                </c:pt>
                <c:pt idx="1">
                  <c:v>12.735000000000001</c:v>
                </c:pt>
                <c:pt idx="2">
                  <c:v>20.475000000000001</c:v>
                </c:pt>
                <c:pt idx="3">
                  <c:v>25.625</c:v>
                </c:pt>
                <c:pt idx="4">
                  <c:v>28.015000000000001</c:v>
                </c:pt>
                <c:pt idx="5">
                  <c:v>34.875</c:v>
                </c:pt>
                <c:pt idx="6">
                  <c:v>38.645000000000003</c:v>
                </c:pt>
                <c:pt idx="7">
                  <c:v>41.173166000000002</c:v>
                </c:pt>
                <c:pt idx="8">
                  <c:v>49.2981659983</c:v>
                </c:pt>
                <c:pt idx="9">
                  <c:v>64.213165998299999</c:v>
                </c:pt>
                <c:pt idx="10">
                  <c:v>76.344165998299999</c:v>
                </c:pt>
                <c:pt idx="11">
                  <c:v>79.229165998300005</c:v>
                </c:pt>
              </c:numCache>
            </c:numRef>
          </c:val>
          <c:smooth val="0"/>
          <c:extLst>
            <c:ext xmlns:c16="http://schemas.microsoft.com/office/drawing/2014/chart" uri="{C3380CC4-5D6E-409C-BE32-E72D297353CC}">
              <c16:uniqueId val="{00000003-B10D-44D1-8CD1-75E627E903D5}"/>
            </c:ext>
          </c:extLst>
        </c:ser>
        <c:ser>
          <c:idx val="5"/>
          <c:order val="5"/>
          <c:tx>
            <c:strRef>
              <c:f>'Sythesis II'!$B$33</c:f>
              <c:strCache>
                <c:ptCount val="1"/>
                <c:pt idx="0">
                  <c:v>2018</c:v>
                </c:pt>
              </c:strCache>
            </c:strRef>
          </c:tx>
          <c:spPr>
            <a:ln w="12700" cap="rnd" cmpd="sng" algn="ctr">
              <a:solidFill>
                <a:srgbClr val="457296">
                  <a:lumMod val="100000"/>
                </a:srgbClr>
              </a:solidFill>
              <a:prstDash val="solid"/>
              <a:round/>
              <a:headEnd type="none" w="med" len="med"/>
              <a:tailEnd type="none" w="med" len="med"/>
            </a:ln>
            <a:effectLst/>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II'!$C$33:$N$33</c:f>
              <c:numCache>
                <c:formatCode>0</c:formatCode>
                <c:ptCount val="12"/>
                <c:pt idx="0">
                  <c:v>2.6099999999999994</c:v>
                </c:pt>
                <c:pt idx="1">
                  <c:v>6.1599999999999993</c:v>
                </c:pt>
                <c:pt idx="2">
                  <c:v>14.383606999999998</c:v>
                </c:pt>
                <c:pt idx="3">
                  <c:v>24.533607000000003</c:v>
                </c:pt>
                <c:pt idx="4">
                  <c:v>26.098607000000005</c:v>
                </c:pt>
                <c:pt idx="5">
                  <c:v>34.186607000000009</c:v>
                </c:pt>
                <c:pt idx="6">
                  <c:v>38.651607000000013</c:v>
                </c:pt>
                <c:pt idx="7">
                  <c:v>39.553107000000011</c:v>
                </c:pt>
                <c:pt idx="8">
                  <c:v>45.088107000000008</c:v>
                </c:pt>
                <c:pt idx="9">
                  <c:v>47.749107000000009</c:v>
                </c:pt>
                <c:pt idx="10">
                  <c:v>49.699107000000012</c:v>
                </c:pt>
                <c:pt idx="11">
                  <c:v>49.699107000000012</c:v>
                </c:pt>
              </c:numCache>
            </c:numRef>
          </c:val>
          <c:smooth val="0"/>
          <c:extLst>
            <c:ext xmlns:c16="http://schemas.microsoft.com/office/drawing/2014/chart" uri="{C3380CC4-5D6E-409C-BE32-E72D297353CC}">
              <c16:uniqueId val="{00000004-B10D-44D1-8CD1-75E627E903D5}"/>
            </c:ext>
          </c:extLst>
        </c:ser>
        <c:ser>
          <c:idx val="6"/>
          <c:order val="6"/>
          <c:tx>
            <c:strRef>
              <c:f>'Sythesis II'!$B$34</c:f>
              <c:strCache>
                <c:ptCount val="1"/>
                <c:pt idx="0">
                  <c:v>2019</c:v>
                </c:pt>
              </c:strCache>
            </c:strRef>
          </c:tx>
          <c:spPr>
            <a:ln w="12700">
              <a:solidFill>
                <a:schemeClr val="bg2">
                  <a:lumMod val="75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II'!$C$34:$N$34</c:f>
              <c:numCache>
                <c:formatCode>0</c:formatCode>
                <c:ptCount val="12"/>
                <c:pt idx="0">
                  <c:v>2.65</c:v>
                </c:pt>
                <c:pt idx="1">
                  <c:v>5.6</c:v>
                </c:pt>
                <c:pt idx="2">
                  <c:v>9.35</c:v>
                </c:pt>
                <c:pt idx="3">
                  <c:v>17.634999999999998</c:v>
                </c:pt>
                <c:pt idx="4">
                  <c:v>18.424999999999997</c:v>
                </c:pt>
                <c:pt idx="5">
                  <c:v>21.024999999999999</c:v>
                </c:pt>
                <c:pt idx="6">
                  <c:v>28.945</c:v>
                </c:pt>
                <c:pt idx="7">
                  <c:v>29.77</c:v>
                </c:pt>
                <c:pt idx="8">
                  <c:v>38.36</c:v>
                </c:pt>
                <c:pt idx="9">
                  <c:v>50.08</c:v>
                </c:pt>
                <c:pt idx="10">
                  <c:v>61.964999999999996</c:v>
                </c:pt>
                <c:pt idx="11">
                  <c:v>63.04</c:v>
                </c:pt>
              </c:numCache>
            </c:numRef>
          </c:val>
          <c:smooth val="0"/>
          <c:extLst>
            <c:ext xmlns:c16="http://schemas.microsoft.com/office/drawing/2014/chart" uri="{C3380CC4-5D6E-409C-BE32-E72D297353CC}">
              <c16:uniqueId val="{00000005-B10D-44D1-8CD1-75E627E903D5}"/>
            </c:ext>
          </c:extLst>
        </c:ser>
        <c:ser>
          <c:idx val="7"/>
          <c:order val="7"/>
          <c:tx>
            <c:strRef>
              <c:f>'Sythesis II'!$B$35</c:f>
              <c:strCache>
                <c:ptCount val="1"/>
                <c:pt idx="0">
                  <c:v>2020</c:v>
                </c:pt>
              </c:strCache>
            </c:strRef>
          </c:tx>
          <c:spPr>
            <a:ln w="12700">
              <a:solidFill>
                <a:schemeClr val="accent6"/>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II'!$C$35:$N$35</c:f>
              <c:numCache>
                <c:formatCode>0</c:formatCode>
                <c:ptCount val="12"/>
                <c:pt idx="0">
                  <c:v>10.844999999999999</c:v>
                </c:pt>
                <c:pt idx="1">
                  <c:v>15.924999999999999</c:v>
                </c:pt>
                <c:pt idx="2">
                  <c:v>15.924999999999999</c:v>
                </c:pt>
                <c:pt idx="3">
                  <c:v>17.395</c:v>
                </c:pt>
                <c:pt idx="4">
                  <c:v>19.574999999999999</c:v>
                </c:pt>
                <c:pt idx="5">
                  <c:v>29.831</c:v>
                </c:pt>
                <c:pt idx="6">
                  <c:v>36.411000000000001</c:v>
                </c:pt>
                <c:pt idx="7">
                  <c:v>36.411000000000001</c:v>
                </c:pt>
                <c:pt idx="8">
                  <c:v>46.286000000000001</c:v>
                </c:pt>
                <c:pt idx="9">
                  <c:v>55.516000000000005</c:v>
                </c:pt>
                <c:pt idx="10">
                  <c:v>62.102227954680004</c:v>
                </c:pt>
                <c:pt idx="11">
                  <c:v>68.042227954680001</c:v>
                </c:pt>
              </c:numCache>
            </c:numRef>
          </c:val>
          <c:smooth val="0"/>
          <c:extLst>
            <c:ext xmlns:c16="http://schemas.microsoft.com/office/drawing/2014/chart" uri="{C3380CC4-5D6E-409C-BE32-E72D297353CC}">
              <c16:uniqueId val="{00000006-B10D-44D1-8CD1-75E627E903D5}"/>
            </c:ext>
          </c:extLst>
        </c:ser>
        <c:ser>
          <c:idx val="10"/>
          <c:order val="8"/>
          <c:tx>
            <c:strRef>
              <c:f>'Sythesis II'!$B$36</c:f>
              <c:strCache>
                <c:ptCount val="1"/>
                <c:pt idx="0">
                  <c:v>2021</c:v>
                </c:pt>
              </c:strCache>
            </c:strRef>
          </c:tx>
          <c:spPr>
            <a:ln w="12700">
              <a:solidFill>
                <a:schemeClr val="accent1">
                  <a:lumMod val="60000"/>
                  <a:lumOff val="40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II'!$C$36:$N$36</c:f>
              <c:numCache>
                <c:formatCode>0</c:formatCode>
                <c:ptCount val="12"/>
                <c:pt idx="0">
                  <c:v>10.515000000000001</c:v>
                </c:pt>
                <c:pt idx="1">
                  <c:v>20.765000000000001</c:v>
                </c:pt>
                <c:pt idx="2">
                  <c:v>28.85</c:v>
                </c:pt>
                <c:pt idx="3">
                  <c:v>43.902600000000007</c:v>
                </c:pt>
                <c:pt idx="4">
                  <c:v>49.732600000000005</c:v>
                </c:pt>
                <c:pt idx="5">
                  <c:v>65.385959036000003</c:v>
                </c:pt>
                <c:pt idx="6">
                  <c:v>71.305959036000004</c:v>
                </c:pt>
                <c:pt idx="7">
                  <c:v>72.450959036</c:v>
                </c:pt>
                <c:pt idx="8">
                  <c:v>80.520959035999994</c:v>
                </c:pt>
                <c:pt idx="9">
                  <c:v>93.185959036</c:v>
                </c:pt>
                <c:pt idx="10">
                  <c:v>99.625959035999998</c:v>
                </c:pt>
                <c:pt idx="11">
                  <c:v>100.97595903599999</c:v>
                </c:pt>
              </c:numCache>
            </c:numRef>
          </c:val>
          <c:smooth val="0"/>
          <c:extLst>
            <c:ext xmlns:c16="http://schemas.microsoft.com/office/drawing/2014/chart" uri="{C3380CC4-5D6E-409C-BE32-E72D297353CC}">
              <c16:uniqueId val="{00000007-B10D-44D1-8CD1-75E627E903D5}"/>
            </c:ext>
          </c:extLst>
        </c:ser>
        <c:ser>
          <c:idx val="11"/>
          <c:order val="9"/>
          <c:tx>
            <c:strRef>
              <c:f>'Sythesis II'!$B$37</c:f>
              <c:strCache>
                <c:ptCount val="1"/>
                <c:pt idx="0">
                  <c:v>2022</c:v>
                </c:pt>
              </c:strCache>
            </c:strRef>
          </c:tx>
          <c:spPr>
            <a:ln w="12700">
              <a:solidFill>
                <a:schemeClr val="accent5">
                  <a:lumMod val="60000"/>
                  <a:lumOff val="40000"/>
                </a:schemeClr>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II'!$C$37:$N$37</c:f>
              <c:numCache>
                <c:formatCode>0</c:formatCode>
                <c:ptCount val="12"/>
                <c:pt idx="0">
                  <c:v>5.9549999999999992</c:v>
                </c:pt>
                <c:pt idx="1">
                  <c:v>7.754999999999999</c:v>
                </c:pt>
                <c:pt idx="2">
                  <c:v>8.3549999999999986</c:v>
                </c:pt>
                <c:pt idx="3">
                  <c:v>8.3549999999999986</c:v>
                </c:pt>
                <c:pt idx="4">
                  <c:v>10.154999999999999</c:v>
                </c:pt>
                <c:pt idx="5">
                  <c:v>11.244999999999999</c:v>
                </c:pt>
                <c:pt idx="6">
                  <c:v>11.244999999999999</c:v>
                </c:pt>
                <c:pt idx="7">
                  <c:v>11.244999999999999</c:v>
                </c:pt>
                <c:pt idx="8">
                  <c:v>12.824999999999999</c:v>
                </c:pt>
                <c:pt idx="9">
                  <c:v>15.263849</c:v>
                </c:pt>
                <c:pt idx="10">
                  <c:v>16.263849</c:v>
                </c:pt>
                <c:pt idx="11">
                  <c:v>17.878848999999999</c:v>
                </c:pt>
              </c:numCache>
            </c:numRef>
          </c:val>
          <c:smooth val="0"/>
          <c:extLst>
            <c:ext xmlns:c16="http://schemas.microsoft.com/office/drawing/2014/chart" uri="{C3380CC4-5D6E-409C-BE32-E72D297353CC}">
              <c16:uniqueId val="{00000008-B10D-44D1-8CD1-75E627E903D5}"/>
            </c:ext>
          </c:extLst>
        </c:ser>
        <c:ser>
          <c:idx val="9"/>
          <c:order val="10"/>
          <c:tx>
            <c:strRef>
              <c:f>'Sythesis II'!$B$38</c:f>
              <c:strCache>
                <c:ptCount val="1"/>
                <c:pt idx="0">
                  <c:v>2023</c:v>
                </c:pt>
              </c:strCache>
            </c:strRef>
          </c:tx>
          <c:spPr>
            <a:ln w="12700">
              <a:solidFill>
                <a:srgbClr val="4CAD39"/>
              </a:solidFill>
            </a:ln>
          </c:spPr>
          <c:marker>
            <c:symbol val="none"/>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II'!$C$38:$N$38</c:f>
              <c:numCache>
                <c:formatCode>0</c:formatCode>
                <c:ptCount val="12"/>
                <c:pt idx="0">
                  <c:v>3.9750000000000005</c:v>
                </c:pt>
                <c:pt idx="1">
                  <c:v>8.44</c:v>
                </c:pt>
                <c:pt idx="2">
                  <c:v>9.24</c:v>
                </c:pt>
                <c:pt idx="3">
                  <c:v>12.675000000000001</c:v>
                </c:pt>
                <c:pt idx="4">
                  <c:v>17.59</c:v>
                </c:pt>
                <c:pt idx="5">
                  <c:v>20.440000000000001</c:v>
                </c:pt>
                <c:pt idx="6">
                  <c:v>23.145000000000003</c:v>
                </c:pt>
                <c:pt idx="7">
                  <c:v>23.645000000000003</c:v>
                </c:pt>
                <c:pt idx="8">
                  <c:v>26.865000000000002</c:v>
                </c:pt>
                <c:pt idx="9">
                  <c:v>26.865000000000002</c:v>
                </c:pt>
                <c:pt idx="10">
                  <c:v>30.818006</c:v>
                </c:pt>
                <c:pt idx="11">
                  <c:v>32.518006</c:v>
                </c:pt>
              </c:numCache>
            </c:numRef>
          </c:val>
          <c:smooth val="0"/>
          <c:extLst xmlns:c15="http://schemas.microsoft.com/office/drawing/2012/chart">
            <c:ext xmlns:c16="http://schemas.microsoft.com/office/drawing/2014/chart" uri="{C3380CC4-5D6E-409C-BE32-E72D297353CC}">
              <c16:uniqueId val="{00000009-B10D-44D1-8CD1-75E627E903D5}"/>
            </c:ext>
          </c:extLst>
        </c:ser>
        <c:ser>
          <c:idx val="8"/>
          <c:order val="11"/>
          <c:tx>
            <c:strRef>
              <c:f>'Sythesis II'!$B$39</c:f>
              <c:strCache>
                <c:ptCount val="1"/>
                <c:pt idx="0">
                  <c:v>2024</c:v>
                </c:pt>
              </c:strCache>
            </c:strRef>
          </c:tx>
          <c:spPr>
            <a:ln w="12700">
              <a:solidFill>
                <a:srgbClr val="002060"/>
              </a:solidFill>
            </a:ln>
          </c:spPr>
          <c:marker>
            <c:spPr>
              <a:noFill/>
              <a:ln>
                <a:noFill/>
              </a:ln>
            </c:spPr>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II'!$C$39:$N$39</c:f>
              <c:numCache>
                <c:formatCode>0</c:formatCode>
                <c:ptCount val="12"/>
                <c:pt idx="0">
                  <c:v>4.58</c:v>
                </c:pt>
                <c:pt idx="1">
                  <c:v>7.656174</c:v>
                </c:pt>
                <c:pt idx="2">
                  <c:v>11.826174</c:v>
                </c:pt>
                <c:pt idx="3">
                  <c:v>21.550775599999998</c:v>
                </c:pt>
                <c:pt idx="4">
                  <c:v>26.265775599999998</c:v>
                </c:pt>
                <c:pt idx="5">
                  <c:v>34.756775599999997</c:v>
                </c:pt>
                <c:pt idx="6">
                  <c:v>41.833493599999997</c:v>
                </c:pt>
                <c:pt idx="7">
                  <c:v>41.833493599999997</c:v>
                </c:pt>
                <c:pt idx="8">
                  <c:v>54.363493599999998</c:v>
                </c:pt>
                <c:pt idx="9">
                  <c:v>64.613493599999998</c:v>
                </c:pt>
                <c:pt idx="10">
                  <c:v>66.938493600000001</c:v>
                </c:pt>
                <c:pt idx="11">
                  <c:v>69.565851600000002</c:v>
                </c:pt>
              </c:numCache>
            </c:numRef>
          </c:val>
          <c:smooth val="0"/>
          <c:extLst>
            <c:ext xmlns:c16="http://schemas.microsoft.com/office/drawing/2014/chart" uri="{C3380CC4-5D6E-409C-BE32-E72D297353CC}">
              <c16:uniqueId val="{0000000A-B10D-44D1-8CD1-75E627E903D5}"/>
            </c:ext>
          </c:extLst>
        </c:ser>
        <c:ser>
          <c:idx val="12"/>
          <c:order val="12"/>
          <c:tx>
            <c:strRef>
              <c:f>'Sythesis II'!$B$40</c:f>
              <c:strCache>
                <c:ptCount val="1"/>
                <c:pt idx="0">
                  <c:v>2025</c:v>
                </c:pt>
              </c:strCache>
            </c:strRef>
          </c:tx>
          <c:spPr>
            <a:ln w="15875">
              <a:solidFill>
                <a:srgbClr val="FF0000"/>
              </a:solidFill>
            </a:ln>
          </c:spPr>
          <c:marker>
            <c:symbol val="square"/>
            <c:size val="4"/>
            <c:spPr>
              <a:solidFill>
                <a:srgbClr val="FF0000"/>
              </a:solidFill>
              <a:ln>
                <a:noFill/>
              </a:ln>
            </c:spPr>
          </c:marker>
          <c:cat>
            <c:strRef>
              <c:f>'Sythesis II'!$C$7:$N$7</c:f>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f>'Sythesis II'!$C$40:$N$40</c:f>
              <c:numCache>
                <c:formatCode>0</c:formatCode>
                <c:ptCount val="12"/>
                <c:pt idx="0">
                  <c:v>5.375</c:v>
                </c:pt>
                <c:pt idx="1">
                  <c:v>8.3949999999999996</c:v>
                </c:pt>
                <c:pt idx="2">
                  <c:v>20.844999999999999</c:v>
                </c:pt>
                <c:pt idx="3">
                  <c:v>24.904999999999998</c:v>
                </c:pt>
                <c:pt idx="4">
                  <c:v>33.97</c:v>
                </c:pt>
                <c:pt idx="5">
                  <c:v>56.407331833000001</c:v>
                </c:pt>
                <c:pt idx="6">
                  <c:v>65.267312196999995</c:v>
                </c:pt>
                <c:pt idx="7">
                  <c:v>65.614886743999989</c:v>
                </c:pt>
                <c:pt idx="8">
                  <c:v>85.21008274399999</c:v>
                </c:pt>
                <c:pt idx="9">
                  <c:v>90.465082743999986</c:v>
                </c:pt>
              </c:numCache>
            </c:numRef>
          </c:val>
          <c:smooth val="0"/>
          <c:extLst>
            <c:ext xmlns:c16="http://schemas.microsoft.com/office/drawing/2014/chart" uri="{C3380CC4-5D6E-409C-BE32-E72D297353CC}">
              <c16:uniqueId val="{0000000B-B10D-44D1-8CD1-75E627E903D5}"/>
            </c:ext>
          </c:extLst>
        </c:ser>
        <c:dLbls>
          <c:showLegendKey val="0"/>
          <c:showVal val="0"/>
          <c:showCatName val="0"/>
          <c:showSerName val="0"/>
          <c:showPercent val="0"/>
          <c:showBubbleSize val="0"/>
        </c:dLbls>
        <c:smooth val="0"/>
        <c:axId val="212129280"/>
        <c:axId val="212131200"/>
        <c:extLst>
          <c:ext xmlns:c15="http://schemas.microsoft.com/office/drawing/2012/chart" uri="{02D57815-91ED-43cb-92C2-25804820EDAC}">
            <c15:filteredLineSeries>
              <c15:ser>
                <c:idx val="0"/>
                <c:order val="0"/>
                <c:tx>
                  <c:strRef>
                    <c:extLst>
                      <c:ext uri="{02D57815-91ED-43cb-92C2-25804820EDAC}">
                        <c15:formulaRef>
                          <c15:sqref>'Sythesis II'!$B$28</c15:sqref>
                        </c15:formulaRef>
                      </c:ext>
                    </c:extLst>
                    <c:strCache>
                      <c:ptCount val="1"/>
                      <c:pt idx="0">
                        <c:v>2013</c:v>
                      </c:pt>
                    </c:strCache>
                  </c:strRef>
                </c:tx>
                <c:spPr>
                  <a:ln w="12700" cap="rnd" cmpd="sng" algn="ctr">
                    <a:solidFill>
                      <a:schemeClr val="tx1"/>
                    </a:solidFill>
                    <a:prstDash val="solid"/>
                    <a:round/>
                    <a:headEnd type="none" w="med" len="med"/>
                    <a:tailEnd type="none" w="med" len="med"/>
                  </a:ln>
                  <a:effectLst/>
                </c:spPr>
                <c:marker>
                  <c:symbol val="none"/>
                </c:marker>
                <c:cat>
                  <c:strRef>
                    <c:extLst>
                      <c:ext uri="{02D57815-91ED-43cb-92C2-25804820EDAC}">
                        <c15:formulaRef>
                          <c15:sqref>'Sythesis II'!$C$7:$N$7</c15:sqref>
                        </c15:formulaRef>
                      </c:ext>
                    </c:extLst>
                    <c:strCache>
                      <c:ptCount val="12"/>
                      <c:pt idx="0">
                        <c:v>Jan</c:v>
                      </c:pt>
                      <c:pt idx="1">
                        <c:v>Fév</c:v>
                      </c:pt>
                      <c:pt idx="2">
                        <c:v>Mars</c:v>
                      </c:pt>
                      <c:pt idx="3">
                        <c:v>Avril</c:v>
                      </c:pt>
                      <c:pt idx="4">
                        <c:v>Mai</c:v>
                      </c:pt>
                      <c:pt idx="5">
                        <c:v>Juin</c:v>
                      </c:pt>
                      <c:pt idx="6">
                        <c:v>Juillet</c:v>
                      </c:pt>
                      <c:pt idx="7">
                        <c:v>Août</c:v>
                      </c:pt>
                      <c:pt idx="8">
                        <c:v>Sept</c:v>
                      </c:pt>
                      <c:pt idx="9">
                        <c:v>Oct</c:v>
                      </c:pt>
                      <c:pt idx="10">
                        <c:v>Nov</c:v>
                      </c:pt>
                      <c:pt idx="11">
                        <c:v>Déc</c:v>
                      </c:pt>
                    </c:strCache>
                  </c:strRef>
                </c:cat>
                <c:val>
                  <c:numRef>
                    <c:extLst>
                      <c:ext uri="{02D57815-91ED-43cb-92C2-25804820EDAC}">
                        <c15:formulaRef>
                          <c15:sqref>'Sythesis II'!$C$28:$N$28</c15:sqref>
                        </c15:formulaRef>
                      </c:ext>
                    </c:extLst>
                    <c:numCache>
                      <c:formatCode>0</c:formatCode>
                      <c:ptCount val="12"/>
                      <c:pt idx="0">
                        <c:v>6.5100000000000007</c:v>
                      </c:pt>
                      <c:pt idx="1">
                        <c:v>12.760000000000002</c:v>
                      </c:pt>
                      <c:pt idx="2">
                        <c:v>20.330000000000002</c:v>
                      </c:pt>
                      <c:pt idx="3">
                        <c:v>27.270000000000003</c:v>
                      </c:pt>
                      <c:pt idx="4">
                        <c:v>31.42</c:v>
                      </c:pt>
                      <c:pt idx="5">
                        <c:v>33.75</c:v>
                      </c:pt>
                      <c:pt idx="6">
                        <c:v>41</c:v>
                      </c:pt>
                      <c:pt idx="7">
                        <c:v>45.595660000000002</c:v>
                      </c:pt>
                      <c:pt idx="8">
                        <c:v>50.191320000000005</c:v>
                      </c:pt>
                      <c:pt idx="9">
                        <c:v>54.191320000000005</c:v>
                      </c:pt>
                      <c:pt idx="10">
                        <c:v>65.351320000000001</c:v>
                      </c:pt>
                      <c:pt idx="11">
                        <c:v>68.441320000000005</c:v>
                      </c:pt>
                    </c:numCache>
                  </c:numRef>
                </c:val>
                <c:smooth val="0"/>
                <c:extLst>
                  <c:ext xmlns:c16="http://schemas.microsoft.com/office/drawing/2014/chart" uri="{C3380CC4-5D6E-409C-BE32-E72D297353CC}">
                    <c16:uniqueId val="{0000000C-B10D-44D1-8CD1-75E627E903D5}"/>
                  </c:ext>
                </c:extLst>
              </c15:ser>
            </c15:filteredLineSeries>
          </c:ext>
        </c:extLst>
      </c:lineChart>
      <c:catAx>
        <c:axId val="212129280"/>
        <c:scaling>
          <c:orientation val="minMax"/>
        </c:scaling>
        <c:delete val="0"/>
        <c:axPos val="b"/>
        <c:title>
          <c:tx>
            <c:rich>
              <a:bodyPr/>
              <a:lstStyle/>
              <a:p>
                <a:pPr algn="ctr" rtl="0">
                  <a:defRPr lang="fr-FR" sz="600" b="0" i="1" u="none" strike="noStrike" kern="1200" baseline="0">
                    <a:solidFill>
                      <a:srgbClr val="003C64"/>
                    </a:solidFill>
                    <a:latin typeface="Arial"/>
                    <a:ea typeface="Arial"/>
                    <a:cs typeface="Arial"/>
                  </a:defRPr>
                </a:pPr>
                <a:r>
                  <a:rPr lang="fr-FR" sz="600" b="0" i="1" u="none" strike="noStrike" kern="1200" baseline="0">
                    <a:solidFill>
                      <a:srgbClr val="003C64"/>
                    </a:solidFill>
                    <a:latin typeface="Arial"/>
                    <a:ea typeface="Arial"/>
                    <a:cs typeface="Arial"/>
                  </a:rPr>
                  <a:t>Source : Bloomberg, Amundi Inv. Inst., données au 30 octobre 2025</a:t>
                </a:r>
              </a:p>
            </c:rich>
          </c:tx>
          <c:layout>
            <c:manualLayout>
              <c:xMode val="edge"/>
              <c:yMode val="edge"/>
              <c:x val="0"/>
              <c:y val="0.95121984251968505"/>
            </c:manualLayout>
          </c:layout>
          <c:overlay val="0"/>
          <c:spPr>
            <a:effectLst/>
          </c:spPr>
        </c:title>
        <c:numFmt formatCode="mm\-yy" sourceLinked="0"/>
        <c:majorTickMark val="out"/>
        <c:minorTickMark val="none"/>
        <c:tickLblPos val="low"/>
        <c:spPr>
          <a:ln w="3175" cap="flat" cmpd="sng" algn="ctr">
            <a:solidFill>
              <a:schemeClr val="bg1">
                <a:lumMod val="50000"/>
              </a:schemeClr>
            </a:solidFill>
            <a:prstDash val="solid"/>
            <a:round/>
            <a:headEnd type="none" w="med" len="med"/>
            <a:tailEnd type="none" w="med" len="med"/>
          </a:ln>
          <a:effectLst/>
        </c:spPr>
        <c:txPr>
          <a:bodyPr rot="-2400000" vert="horz"/>
          <a:lstStyle/>
          <a:p>
            <a:pPr>
              <a:defRPr sz="400" u="none" strike="noStrike" baseline="0">
                <a:solidFill>
                  <a:srgbClr val="003C64"/>
                </a:solidFill>
                <a:latin typeface="Arial"/>
                <a:ea typeface="Arial"/>
                <a:cs typeface="Arial"/>
              </a:defRPr>
            </a:pPr>
            <a:endParaRPr lang="fr-FR"/>
          </a:p>
        </c:txPr>
        <c:crossAx val="212131200"/>
        <c:crosses val="autoZero"/>
        <c:auto val="1"/>
        <c:lblAlgn val="ctr"/>
        <c:lblOffset val="100"/>
        <c:tickLblSkip val="1"/>
        <c:noMultiLvlLbl val="0"/>
      </c:catAx>
      <c:valAx>
        <c:axId val="212131200"/>
        <c:scaling>
          <c:orientation val="minMax"/>
        </c:scaling>
        <c:delete val="0"/>
        <c:axPos val="l"/>
        <c:majorGridlines>
          <c:spPr>
            <a:ln w="3175">
              <a:solidFill>
                <a:srgbClr val="767A7E"/>
              </a:solidFill>
              <a:prstDash val="sysDash"/>
            </a:ln>
          </c:spPr>
        </c:majorGridlines>
        <c:title>
          <c:tx>
            <c:rich>
              <a:bodyPr rot="0" vert="horz"/>
              <a:lstStyle/>
              <a:p>
                <a:pPr>
                  <a:defRPr/>
                </a:pPr>
                <a:r>
                  <a:rPr lang="fr-FR" sz="400" b="0" i="0" u="none" strike="noStrike" baseline="0">
                    <a:effectLst/>
                    <a:latin typeface="Arial" panose="020B0604020202020204" pitchFamily="34" charset="0"/>
                    <a:cs typeface="Arial" panose="020B0604020202020204" pitchFamily="34" charset="0"/>
                  </a:rPr>
                  <a:t>en Mds € </a:t>
                </a:r>
                <a:endParaRPr lang="fr-FR" sz="400" b="0">
                  <a:latin typeface="Arial" panose="020B0604020202020204" pitchFamily="34" charset="0"/>
                  <a:cs typeface="Arial" panose="020B0604020202020204" pitchFamily="34" charset="0"/>
                </a:endParaRPr>
              </a:p>
            </c:rich>
          </c:tx>
          <c:layout>
            <c:manualLayout>
              <c:xMode val="edge"/>
              <c:yMode val="edge"/>
              <c:x val="1.0785063752276867E-2"/>
              <c:y val="1.6507731958762886E-2"/>
            </c:manualLayout>
          </c:layout>
          <c:overlay val="0"/>
        </c:title>
        <c:numFmt formatCode="0" sourceLinked="1"/>
        <c:majorTickMark val="out"/>
        <c:minorTickMark val="none"/>
        <c:tickLblPos val="nextTo"/>
        <c:spPr>
          <a:ln w="3175" cap="flat" cmpd="sng" algn="ctr">
            <a:solidFill>
              <a:srgbClr val="7F7F7F"/>
            </a:solidFill>
            <a:prstDash val="solid"/>
            <a:round/>
            <a:headEnd type="none" w="med" len="med"/>
            <a:tailEnd type="none" w="med" len="med"/>
          </a:ln>
          <a:effectLst/>
        </c:spPr>
        <c:txPr>
          <a:bodyPr/>
          <a:lstStyle/>
          <a:p>
            <a:pPr>
              <a:defRPr sz="400" u="none" strike="noStrike" baseline="0">
                <a:solidFill>
                  <a:srgbClr val="003C64"/>
                </a:solidFill>
                <a:latin typeface="Arial"/>
                <a:ea typeface="Arial"/>
                <a:cs typeface="Arial"/>
              </a:defRPr>
            </a:pPr>
            <a:endParaRPr lang="fr-FR"/>
          </a:p>
        </c:txPr>
        <c:crossAx val="212129280"/>
        <c:crosses val="autoZero"/>
        <c:crossBetween val="between"/>
      </c:valAx>
    </c:plotArea>
    <c:legend>
      <c:legendPos val="r"/>
      <c:layout>
        <c:manualLayout>
          <c:xMode val="edge"/>
          <c:yMode val="edge"/>
          <c:x val="0"/>
          <c:y val="0.75735860731877624"/>
          <c:w val="0.99787349615068943"/>
          <c:h val="0.18840089689290671"/>
        </c:manualLayout>
      </c:layout>
      <c:overlay val="0"/>
      <c:spPr>
        <a:ln w="25400">
          <a:noFill/>
        </a:ln>
        <a:effectLst/>
      </c:spPr>
      <c:txPr>
        <a:bodyPr/>
        <a:lstStyle/>
        <a:p>
          <a:pPr>
            <a:defRPr lang="en-US"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rgbClr val="F4F4F2"/>
    </a:solidFill>
    <a:ln w="9525">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08203081698264E-2"/>
          <c:y val="4.634958254780501E-2"/>
          <c:w val="0.90554439640838047"/>
          <c:h val="0.69213107101176052"/>
        </c:manualLayout>
      </c:layout>
      <c:barChart>
        <c:barDir val="col"/>
        <c:grouping val="stacked"/>
        <c:varyColors val="0"/>
        <c:ser>
          <c:idx val="0"/>
          <c:order val="0"/>
          <c:tx>
            <c:strRef>
              <c:f>'Synthesis III'!$U$94</c:f>
              <c:strCache>
                <c:ptCount val="1"/>
                <c:pt idx="0">
                  <c:v>2-3 ans</c:v>
                </c:pt>
              </c:strCache>
            </c:strRef>
          </c:tx>
          <c:spPr>
            <a:solidFill>
              <a:srgbClr val="004F9F">
                <a:lumMod val="100000"/>
              </a:srgbClr>
            </a:solidFill>
            <a:ln w="22225">
              <a:noFill/>
            </a:ln>
            <a:effectLst/>
          </c:spPr>
          <c:invertIfNegative val="0"/>
          <c:cat>
            <c:numRef>
              <c:f>'Synthesis III'!$O$106:$EC$106</c:f>
              <c:numCache>
                <c:formatCode>[$-40C]mmm\-yy;@</c:formatCode>
                <c:ptCount val="11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III'!$O$107:$EC$107</c:f>
              <c:numCache>
                <c:formatCode>0</c:formatCode>
                <c:ptCount val="119"/>
                <c:pt idx="0">
                  <c:v>3.5</c:v>
                </c:pt>
                <c:pt idx="1">
                  <c:v>3.05</c:v>
                </c:pt>
                <c:pt idx="2">
                  <c:v>3.67</c:v>
                </c:pt>
                <c:pt idx="3">
                  <c:v>3.6999999999999997</c:v>
                </c:pt>
                <c:pt idx="4">
                  <c:v>3.4</c:v>
                </c:pt>
                <c:pt idx="5">
                  <c:v>4.3783300000000001</c:v>
                </c:pt>
                <c:pt idx="6">
                  <c:v>0</c:v>
                </c:pt>
                <c:pt idx="7">
                  <c:v>2.4500000000000002</c:v>
                </c:pt>
                <c:pt idx="8">
                  <c:v>1.9</c:v>
                </c:pt>
                <c:pt idx="9">
                  <c:v>2.35</c:v>
                </c:pt>
                <c:pt idx="10">
                  <c:v>1.9</c:v>
                </c:pt>
                <c:pt idx="11">
                  <c:v>0.5</c:v>
                </c:pt>
                <c:pt idx="12">
                  <c:v>1.85</c:v>
                </c:pt>
                <c:pt idx="13">
                  <c:v>1.85</c:v>
                </c:pt>
                <c:pt idx="14">
                  <c:v>0</c:v>
                </c:pt>
                <c:pt idx="15">
                  <c:v>6.55</c:v>
                </c:pt>
                <c:pt idx="16">
                  <c:v>6.1</c:v>
                </c:pt>
                <c:pt idx="17">
                  <c:v>5</c:v>
                </c:pt>
                <c:pt idx="18">
                  <c:v>2.5</c:v>
                </c:pt>
                <c:pt idx="19">
                  <c:v>2.5</c:v>
                </c:pt>
                <c:pt idx="20">
                  <c:v>3.3499999999999996</c:v>
                </c:pt>
                <c:pt idx="21">
                  <c:v>1.85</c:v>
                </c:pt>
                <c:pt idx="22">
                  <c:v>3.13</c:v>
                </c:pt>
                <c:pt idx="23">
                  <c:v>0</c:v>
                </c:pt>
                <c:pt idx="24">
                  <c:v>0.5</c:v>
                </c:pt>
                <c:pt idx="25">
                  <c:v>0.75</c:v>
                </c:pt>
                <c:pt idx="26">
                  <c:v>0</c:v>
                </c:pt>
                <c:pt idx="27">
                  <c:v>2.95</c:v>
                </c:pt>
                <c:pt idx="28">
                  <c:v>0.3</c:v>
                </c:pt>
                <c:pt idx="29">
                  <c:v>1.3</c:v>
                </c:pt>
                <c:pt idx="30">
                  <c:v>0.5</c:v>
                </c:pt>
                <c:pt idx="31">
                  <c:v>0.9</c:v>
                </c:pt>
                <c:pt idx="32">
                  <c:v>0.8</c:v>
                </c:pt>
                <c:pt idx="33">
                  <c:v>3.8</c:v>
                </c:pt>
                <c:pt idx="34">
                  <c:v>1.05</c:v>
                </c:pt>
                <c:pt idx="35">
                  <c:v>0.25</c:v>
                </c:pt>
                <c:pt idx="36">
                  <c:v>2.1</c:v>
                </c:pt>
                <c:pt idx="37">
                  <c:v>4.5999999999999996</c:v>
                </c:pt>
                <c:pt idx="38">
                  <c:v>4.25</c:v>
                </c:pt>
                <c:pt idx="39">
                  <c:v>3.35</c:v>
                </c:pt>
                <c:pt idx="40">
                  <c:v>3.05</c:v>
                </c:pt>
                <c:pt idx="41">
                  <c:v>1.25</c:v>
                </c:pt>
                <c:pt idx="42">
                  <c:v>3.3</c:v>
                </c:pt>
                <c:pt idx="43">
                  <c:v>3.25</c:v>
                </c:pt>
                <c:pt idx="44">
                  <c:v>2.1</c:v>
                </c:pt>
                <c:pt idx="45">
                  <c:v>3.91229</c:v>
                </c:pt>
                <c:pt idx="46">
                  <c:v>12.523944999999999</c:v>
                </c:pt>
                <c:pt idx="47">
                  <c:v>2.2999999999999998</c:v>
                </c:pt>
                <c:pt idx="48">
                  <c:v>9.7000000000000011</c:v>
                </c:pt>
                <c:pt idx="49">
                  <c:v>7.4</c:v>
                </c:pt>
                <c:pt idx="50">
                  <c:v>18.999999999999996</c:v>
                </c:pt>
                <c:pt idx="51">
                  <c:v>18.099999999999994</c:v>
                </c:pt>
                <c:pt idx="52">
                  <c:v>11.599999999999998</c:v>
                </c:pt>
                <c:pt idx="53">
                  <c:v>14.352</c:v>
                </c:pt>
                <c:pt idx="54">
                  <c:v>5.27</c:v>
                </c:pt>
                <c:pt idx="55">
                  <c:v>5.580000000000001</c:v>
                </c:pt>
                <c:pt idx="56">
                  <c:v>7.0249999999999995</c:v>
                </c:pt>
                <c:pt idx="57">
                  <c:v>3.4499999999999997</c:v>
                </c:pt>
                <c:pt idx="58">
                  <c:v>6.1499999999999995</c:v>
                </c:pt>
                <c:pt idx="59">
                  <c:v>1.75</c:v>
                </c:pt>
                <c:pt idx="60">
                  <c:v>3.81</c:v>
                </c:pt>
                <c:pt idx="61">
                  <c:v>3.25</c:v>
                </c:pt>
                <c:pt idx="62">
                  <c:v>2.75</c:v>
                </c:pt>
                <c:pt idx="63">
                  <c:v>2.95</c:v>
                </c:pt>
                <c:pt idx="64">
                  <c:v>5.1499999999999995</c:v>
                </c:pt>
                <c:pt idx="65">
                  <c:v>3.5300000000000002</c:v>
                </c:pt>
                <c:pt idx="66">
                  <c:v>1.3699294319999999</c:v>
                </c:pt>
                <c:pt idx="67">
                  <c:v>9.5999999999999979</c:v>
                </c:pt>
                <c:pt idx="68">
                  <c:v>7.2499999999999982</c:v>
                </c:pt>
                <c:pt idx="69">
                  <c:v>4.55</c:v>
                </c:pt>
                <c:pt idx="70">
                  <c:v>2.5</c:v>
                </c:pt>
                <c:pt idx="71">
                  <c:v>0.5</c:v>
                </c:pt>
                <c:pt idx="72">
                  <c:v>3.25</c:v>
                </c:pt>
                <c:pt idx="73">
                  <c:v>3.8</c:v>
                </c:pt>
                <c:pt idx="74">
                  <c:v>2.0499999999999998</c:v>
                </c:pt>
                <c:pt idx="75">
                  <c:v>3</c:v>
                </c:pt>
                <c:pt idx="76">
                  <c:v>8.2999999999999989</c:v>
                </c:pt>
                <c:pt idx="77">
                  <c:v>6.5499999999999989</c:v>
                </c:pt>
                <c:pt idx="78">
                  <c:v>2.7999999999999994</c:v>
                </c:pt>
                <c:pt idx="79">
                  <c:v>3.9499999999999997</c:v>
                </c:pt>
                <c:pt idx="80">
                  <c:v>4.3</c:v>
                </c:pt>
                <c:pt idx="81">
                  <c:v>2.1</c:v>
                </c:pt>
                <c:pt idx="82">
                  <c:v>2</c:v>
                </c:pt>
              </c:numCache>
            </c:numRef>
          </c:val>
          <c:extLst>
            <c:ext xmlns:c16="http://schemas.microsoft.com/office/drawing/2014/chart" uri="{C3380CC4-5D6E-409C-BE32-E72D297353CC}">
              <c16:uniqueId val="{00000000-F904-4307-AABD-858076B0593D}"/>
            </c:ext>
          </c:extLst>
        </c:ser>
        <c:ser>
          <c:idx val="1"/>
          <c:order val="1"/>
          <c:tx>
            <c:strRef>
              <c:f>'Synthesis III'!$U$95</c:f>
              <c:strCache>
                <c:ptCount val="1"/>
                <c:pt idx="0">
                  <c:v>3-5 ans</c:v>
                </c:pt>
              </c:strCache>
            </c:strRef>
          </c:tx>
          <c:spPr>
            <a:solidFill>
              <a:srgbClr val="39B2B6">
                <a:lumMod val="100000"/>
              </a:srgbClr>
            </a:solidFill>
            <a:ln w="22225">
              <a:noFill/>
            </a:ln>
            <a:effectLst/>
          </c:spPr>
          <c:invertIfNegative val="0"/>
          <c:cat>
            <c:numRef>
              <c:f>'Synthesis III'!$O$106:$EC$106</c:f>
              <c:numCache>
                <c:formatCode>[$-40C]mmm\-yy;@</c:formatCode>
                <c:ptCount val="11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III'!$O$108:$EC$108</c:f>
              <c:numCache>
                <c:formatCode>0</c:formatCode>
                <c:ptCount val="119"/>
                <c:pt idx="0">
                  <c:v>15.16</c:v>
                </c:pt>
                <c:pt idx="1">
                  <c:v>15.5</c:v>
                </c:pt>
                <c:pt idx="2">
                  <c:v>10.149999999999999</c:v>
                </c:pt>
                <c:pt idx="3">
                  <c:v>11.200000000000001</c:v>
                </c:pt>
                <c:pt idx="4">
                  <c:v>16.25</c:v>
                </c:pt>
                <c:pt idx="5">
                  <c:v>20.350000000000001</c:v>
                </c:pt>
                <c:pt idx="6">
                  <c:v>5.6</c:v>
                </c:pt>
                <c:pt idx="7">
                  <c:v>3.8</c:v>
                </c:pt>
                <c:pt idx="8">
                  <c:v>13.899999999999999</c:v>
                </c:pt>
                <c:pt idx="9">
                  <c:v>8.3000000000000007</c:v>
                </c:pt>
                <c:pt idx="10">
                  <c:v>9.84</c:v>
                </c:pt>
                <c:pt idx="11">
                  <c:v>0.7</c:v>
                </c:pt>
                <c:pt idx="12">
                  <c:v>7.6</c:v>
                </c:pt>
                <c:pt idx="13">
                  <c:v>4.8499999999999996</c:v>
                </c:pt>
                <c:pt idx="14">
                  <c:v>18.399999999999999</c:v>
                </c:pt>
                <c:pt idx="15">
                  <c:v>26.42</c:v>
                </c:pt>
                <c:pt idx="16">
                  <c:v>15.75</c:v>
                </c:pt>
                <c:pt idx="17">
                  <c:v>11.225000000000001</c:v>
                </c:pt>
                <c:pt idx="18">
                  <c:v>5.8100000000000005</c:v>
                </c:pt>
                <c:pt idx="19">
                  <c:v>0.25</c:v>
                </c:pt>
                <c:pt idx="20">
                  <c:v>10.45</c:v>
                </c:pt>
                <c:pt idx="21">
                  <c:v>3.6000000000000005</c:v>
                </c:pt>
                <c:pt idx="22">
                  <c:v>2.7</c:v>
                </c:pt>
                <c:pt idx="23">
                  <c:v>1.417</c:v>
                </c:pt>
                <c:pt idx="24">
                  <c:v>5.0999999999999996</c:v>
                </c:pt>
                <c:pt idx="25">
                  <c:v>5.65</c:v>
                </c:pt>
                <c:pt idx="26">
                  <c:v>7.4</c:v>
                </c:pt>
                <c:pt idx="27">
                  <c:v>3.55</c:v>
                </c:pt>
                <c:pt idx="28">
                  <c:v>8.75</c:v>
                </c:pt>
                <c:pt idx="29">
                  <c:v>9.7000000000000011</c:v>
                </c:pt>
                <c:pt idx="30">
                  <c:v>0.95</c:v>
                </c:pt>
                <c:pt idx="31">
                  <c:v>2.5</c:v>
                </c:pt>
                <c:pt idx="32">
                  <c:v>10</c:v>
                </c:pt>
                <c:pt idx="33">
                  <c:v>14.55</c:v>
                </c:pt>
                <c:pt idx="34">
                  <c:v>7.45</c:v>
                </c:pt>
                <c:pt idx="35">
                  <c:v>0.75</c:v>
                </c:pt>
                <c:pt idx="36">
                  <c:v>12.8</c:v>
                </c:pt>
                <c:pt idx="37">
                  <c:v>13.3</c:v>
                </c:pt>
                <c:pt idx="38">
                  <c:v>14.525</c:v>
                </c:pt>
                <c:pt idx="39">
                  <c:v>7.7999999999999989</c:v>
                </c:pt>
                <c:pt idx="40">
                  <c:v>16.149999999999999</c:v>
                </c:pt>
                <c:pt idx="41">
                  <c:v>7.3999999999999995</c:v>
                </c:pt>
                <c:pt idx="42">
                  <c:v>6.35</c:v>
                </c:pt>
                <c:pt idx="43">
                  <c:v>10.8</c:v>
                </c:pt>
                <c:pt idx="44">
                  <c:v>20.05</c:v>
                </c:pt>
                <c:pt idx="45">
                  <c:v>9.15</c:v>
                </c:pt>
                <c:pt idx="46">
                  <c:v>13.824999999999999</c:v>
                </c:pt>
                <c:pt idx="47">
                  <c:v>1.55</c:v>
                </c:pt>
                <c:pt idx="48">
                  <c:v>21.35</c:v>
                </c:pt>
                <c:pt idx="49">
                  <c:v>7.25</c:v>
                </c:pt>
                <c:pt idx="50">
                  <c:v>9.5999999999999979</c:v>
                </c:pt>
                <c:pt idx="51">
                  <c:v>7.3000000000000007</c:v>
                </c:pt>
                <c:pt idx="52">
                  <c:v>17.874598574999997</c:v>
                </c:pt>
                <c:pt idx="53">
                  <c:v>26.983576000000014</c:v>
                </c:pt>
                <c:pt idx="54">
                  <c:v>5.4440409999999995</c:v>
                </c:pt>
                <c:pt idx="55">
                  <c:v>13.634207999999999</c:v>
                </c:pt>
                <c:pt idx="56">
                  <c:v>10.624999999999998</c:v>
                </c:pt>
                <c:pt idx="57">
                  <c:v>2.25</c:v>
                </c:pt>
                <c:pt idx="58">
                  <c:v>12.502000000000001</c:v>
                </c:pt>
                <c:pt idx="59">
                  <c:v>2.2000000000000002</c:v>
                </c:pt>
                <c:pt idx="60">
                  <c:v>17.549999999999997</c:v>
                </c:pt>
                <c:pt idx="61">
                  <c:v>7.1499999999999995</c:v>
                </c:pt>
                <c:pt idx="62">
                  <c:v>6.8299999999999992</c:v>
                </c:pt>
                <c:pt idx="63">
                  <c:v>8.5</c:v>
                </c:pt>
                <c:pt idx="64">
                  <c:v>10.9</c:v>
                </c:pt>
                <c:pt idx="65">
                  <c:v>9.06</c:v>
                </c:pt>
                <c:pt idx="66">
                  <c:v>7.15</c:v>
                </c:pt>
                <c:pt idx="67">
                  <c:v>12.400000000000002</c:v>
                </c:pt>
                <c:pt idx="68">
                  <c:v>22.1</c:v>
                </c:pt>
                <c:pt idx="69">
                  <c:v>4.25</c:v>
                </c:pt>
                <c:pt idx="70">
                  <c:v>6.8000000000000007</c:v>
                </c:pt>
                <c:pt idx="71">
                  <c:v>0.5</c:v>
                </c:pt>
                <c:pt idx="72">
                  <c:v>24.875</c:v>
                </c:pt>
                <c:pt idx="73">
                  <c:v>15.049999999999999</c:v>
                </c:pt>
                <c:pt idx="74">
                  <c:v>13.584999999999999</c:v>
                </c:pt>
                <c:pt idx="75">
                  <c:v>8.25</c:v>
                </c:pt>
                <c:pt idx="76">
                  <c:v>23.575000000000003</c:v>
                </c:pt>
                <c:pt idx="77">
                  <c:v>13.299999999999999</c:v>
                </c:pt>
                <c:pt idx="78">
                  <c:v>6.6</c:v>
                </c:pt>
                <c:pt idx="79">
                  <c:v>6.1499999999999995</c:v>
                </c:pt>
                <c:pt idx="80">
                  <c:v>13.149999999999999</c:v>
                </c:pt>
                <c:pt idx="81">
                  <c:v>4.6500000000000004</c:v>
                </c:pt>
                <c:pt idx="82">
                  <c:v>4.75</c:v>
                </c:pt>
              </c:numCache>
            </c:numRef>
          </c:val>
          <c:extLst>
            <c:ext xmlns:c16="http://schemas.microsoft.com/office/drawing/2014/chart" uri="{C3380CC4-5D6E-409C-BE32-E72D297353CC}">
              <c16:uniqueId val="{00000001-F904-4307-AABD-858076B0593D}"/>
            </c:ext>
          </c:extLst>
        </c:ser>
        <c:ser>
          <c:idx val="2"/>
          <c:order val="2"/>
          <c:tx>
            <c:strRef>
              <c:f>'Synthesis III'!$U$96</c:f>
              <c:strCache>
                <c:ptCount val="1"/>
                <c:pt idx="0">
                  <c:v>5-7 ans</c:v>
                </c:pt>
              </c:strCache>
            </c:strRef>
          </c:tx>
          <c:spPr>
            <a:solidFill>
              <a:srgbClr val="E6325E">
                <a:lumMod val="100000"/>
              </a:srgbClr>
            </a:solidFill>
            <a:ln w="22225">
              <a:noFill/>
            </a:ln>
            <a:effectLst/>
          </c:spPr>
          <c:invertIfNegative val="0"/>
          <c:cat>
            <c:numRef>
              <c:f>'Synthesis III'!$O$106:$EC$106</c:f>
              <c:numCache>
                <c:formatCode>[$-40C]mmm\-yy;@</c:formatCode>
                <c:ptCount val="11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III'!$O$109:$EDC$109</c:f>
              <c:numCache>
                <c:formatCode>0</c:formatCode>
                <c:ptCount val="3473"/>
                <c:pt idx="0">
                  <c:v>18.700000000000003</c:v>
                </c:pt>
                <c:pt idx="1">
                  <c:v>7.25</c:v>
                </c:pt>
                <c:pt idx="2">
                  <c:v>7.1499999999999995</c:v>
                </c:pt>
                <c:pt idx="3">
                  <c:v>7.82</c:v>
                </c:pt>
                <c:pt idx="4">
                  <c:v>12.1</c:v>
                </c:pt>
                <c:pt idx="5">
                  <c:v>21.349999999999998</c:v>
                </c:pt>
                <c:pt idx="6">
                  <c:v>8.0500000000000007</c:v>
                </c:pt>
                <c:pt idx="7">
                  <c:v>7.0500000000000007</c:v>
                </c:pt>
                <c:pt idx="8">
                  <c:v>16.700000000000003</c:v>
                </c:pt>
                <c:pt idx="9">
                  <c:v>10.15</c:v>
                </c:pt>
                <c:pt idx="10">
                  <c:v>16.625</c:v>
                </c:pt>
                <c:pt idx="11">
                  <c:v>0.5</c:v>
                </c:pt>
                <c:pt idx="12">
                  <c:v>24.6</c:v>
                </c:pt>
                <c:pt idx="13">
                  <c:v>8.5500000000000007</c:v>
                </c:pt>
                <c:pt idx="14">
                  <c:v>12.9</c:v>
                </c:pt>
                <c:pt idx="15">
                  <c:v>19.55</c:v>
                </c:pt>
                <c:pt idx="16">
                  <c:v>19.879900000000003</c:v>
                </c:pt>
                <c:pt idx="17">
                  <c:v>10.1</c:v>
                </c:pt>
                <c:pt idx="18">
                  <c:v>10.3</c:v>
                </c:pt>
                <c:pt idx="19">
                  <c:v>1.72</c:v>
                </c:pt>
                <c:pt idx="20">
                  <c:v>13</c:v>
                </c:pt>
                <c:pt idx="21">
                  <c:v>11.25</c:v>
                </c:pt>
                <c:pt idx="22">
                  <c:v>13.425000019680001</c:v>
                </c:pt>
                <c:pt idx="23">
                  <c:v>16.009999999999994</c:v>
                </c:pt>
                <c:pt idx="24">
                  <c:v>8.8500000000000014</c:v>
                </c:pt>
                <c:pt idx="25">
                  <c:v>10.399999999999999</c:v>
                </c:pt>
                <c:pt idx="26">
                  <c:v>16.75</c:v>
                </c:pt>
                <c:pt idx="27">
                  <c:v>4.8999999999999995</c:v>
                </c:pt>
                <c:pt idx="28">
                  <c:v>8.4500000000000011</c:v>
                </c:pt>
                <c:pt idx="29">
                  <c:v>10.200000000000001</c:v>
                </c:pt>
                <c:pt idx="30">
                  <c:v>5.35</c:v>
                </c:pt>
                <c:pt idx="31">
                  <c:v>6.15</c:v>
                </c:pt>
                <c:pt idx="32">
                  <c:v>10.25</c:v>
                </c:pt>
                <c:pt idx="33">
                  <c:v>9.1</c:v>
                </c:pt>
                <c:pt idx="34">
                  <c:v>5.8999999999999986</c:v>
                </c:pt>
                <c:pt idx="35">
                  <c:v>3</c:v>
                </c:pt>
                <c:pt idx="36">
                  <c:v>13.574999999999999</c:v>
                </c:pt>
                <c:pt idx="37">
                  <c:v>7.1499999999999995</c:v>
                </c:pt>
                <c:pt idx="38">
                  <c:v>8.2249999999999996</c:v>
                </c:pt>
                <c:pt idx="39">
                  <c:v>5.6</c:v>
                </c:pt>
                <c:pt idx="40">
                  <c:v>17.650000000000002</c:v>
                </c:pt>
                <c:pt idx="41">
                  <c:v>4.3499999999999996</c:v>
                </c:pt>
                <c:pt idx="42">
                  <c:v>2.5</c:v>
                </c:pt>
                <c:pt idx="43">
                  <c:v>4.8</c:v>
                </c:pt>
                <c:pt idx="44">
                  <c:v>9.4</c:v>
                </c:pt>
                <c:pt idx="45">
                  <c:v>5.8999999999999995</c:v>
                </c:pt>
                <c:pt idx="46">
                  <c:v>9.25</c:v>
                </c:pt>
                <c:pt idx="47">
                  <c:v>2.95</c:v>
                </c:pt>
                <c:pt idx="48">
                  <c:v>20.05</c:v>
                </c:pt>
                <c:pt idx="49">
                  <c:v>11</c:v>
                </c:pt>
                <c:pt idx="50">
                  <c:v>10.199999999999999</c:v>
                </c:pt>
                <c:pt idx="51">
                  <c:v>9.65</c:v>
                </c:pt>
                <c:pt idx="52">
                  <c:v>12.149999999999999</c:v>
                </c:pt>
                <c:pt idx="53">
                  <c:v>10.780000000000001</c:v>
                </c:pt>
                <c:pt idx="54">
                  <c:v>4.1652500000000003</c:v>
                </c:pt>
                <c:pt idx="55">
                  <c:v>11.33</c:v>
                </c:pt>
                <c:pt idx="56">
                  <c:v>11.525</c:v>
                </c:pt>
                <c:pt idx="57">
                  <c:v>3.1</c:v>
                </c:pt>
                <c:pt idx="58">
                  <c:v>12.95</c:v>
                </c:pt>
                <c:pt idx="59">
                  <c:v>2.5</c:v>
                </c:pt>
                <c:pt idx="60">
                  <c:v>12.5</c:v>
                </c:pt>
                <c:pt idx="61">
                  <c:v>15.95</c:v>
                </c:pt>
                <c:pt idx="62">
                  <c:v>20.3</c:v>
                </c:pt>
                <c:pt idx="63">
                  <c:v>12.025</c:v>
                </c:pt>
                <c:pt idx="64">
                  <c:v>25.199999999999996</c:v>
                </c:pt>
                <c:pt idx="65">
                  <c:v>12.049999999999999</c:v>
                </c:pt>
                <c:pt idx="66">
                  <c:v>6.1</c:v>
                </c:pt>
                <c:pt idx="67">
                  <c:v>24.05</c:v>
                </c:pt>
                <c:pt idx="68">
                  <c:v>18.250000000000004</c:v>
                </c:pt>
                <c:pt idx="69">
                  <c:v>13.55</c:v>
                </c:pt>
                <c:pt idx="70">
                  <c:v>6.5500000000000007</c:v>
                </c:pt>
                <c:pt idx="71">
                  <c:v>1.65</c:v>
                </c:pt>
                <c:pt idx="72">
                  <c:v>11</c:v>
                </c:pt>
                <c:pt idx="73">
                  <c:v>29.150000000000006</c:v>
                </c:pt>
                <c:pt idx="74">
                  <c:v>14.730000000000002</c:v>
                </c:pt>
                <c:pt idx="75">
                  <c:v>5.5750000000000002</c:v>
                </c:pt>
                <c:pt idx="76">
                  <c:v>18.974999999999998</c:v>
                </c:pt>
                <c:pt idx="77">
                  <c:v>21.799999999999997</c:v>
                </c:pt>
                <c:pt idx="78">
                  <c:v>5.7999999999999989</c:v>
                </c:pt>
                <c:pt idx="79">
                  <c:v>10.399999999999999</c:v>
                </c:pt>
                <c:pt idx="80">
                  <c:v>15.15</c:v>
                </c:pt>
                <c:pt idx="81">
                  <c:v>10.349999999999998</c:v>
                </c:pt>
                <c:pt idx="82">
                  <c:v>8.3000000000000007</c:v>
                </c:pt>
              </c:numCache>
            </c:numRef>
          </c:val>
          <c:extLst>
            <c:ext xmlns:c16="http://schemas.microsoft.com/office/drawing/2014/chart" uri="{C3380CC4-5D6E-409C-BE32-E72D297353CC}">
              <c16:uniqueId val="{00000002-F904-4307-AABD-858076B0593D}"/>
            </c:ext>
          </c:extLst>
        </c:ser>
        <c:ser>
          <c:idx val="3"/>
          <c:order val="3"/>
          <c:tx>
            <c:strRef>
              <c:f>'Synthesis III'!$U$97</c:f>
              <c:strCache>
                <c:ptCount val="1"/>
                <c:pt idx="0">
                  <c:v>7-10 ans</c:v>
                </c:pt>
              </c:strCache>
            </c:strRef>
          </c:tx>
          <c:spPr>
            <a:solidFill>
              <a:srgbClr val="F07D00">
                <a:lumMod val="100000"/>
              </a:srgbClr>
            </a:solidFill>
            <a:ln w="22225">
              <a:noFill/>
            </a:ln>
            <a:effectLst/>
          </c:spPr>
          <c:invertIfNegative val="0"/>
          <c:cat>
            <c:numRef>
              <c:f>'Synthesis III'!$O$106:$EC$106</c:f>
              <c:numCache>
                <c:formatCode>[$-40C]mmm\-yy;@</c:formatCode>
                <c:ptCount val="11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III'!$O$110:$EC$110</c:f>
              <c:numCache>
                <c:formatCode>0</c:formatCode>
                <c:ptCount val="119"/>
                <c:pt idx="0">
                  <c:v>15.2</c:v>
                </c:pt>
                <c:pt idx="1">
                  <c:v>12.5</c:v>
                </c:pt>
                <c:pt idx="2">
                  <c:v>14.149999999999999</c:v>
                </c:pt>
                <c:pt idx="3">
                  <c:v>6.85</c:v>
                </c:pt>
                <c:pt idx="4">
                  <c:v>19.05</c:v>
                </c:pt>
                <c:pt idx="5">
                  <c:v>21.125</c:v>
                </c:pt>
                <c:pt idx="6">
                  <c:v>10.749999999999998</c:v>
                </c:pt>
                <c:pt idx="7">
                  <c:v>5.3</c:v>
                </c:pt>
                <c:pt idx="8">
                  <c:v>18.55</c:v>
                </c:pt>
                <c:pt idx="9">
                  <c:v>19.2</c:v>
                </c:pt>
                <c:pt idx="10">
                  <c:v>17.065000000000001</c:v>
                </c:pt>
                <c:pt idx="11">
                  <c:v>1.45</c:v>
                </c:pt>
                <c:pt idx="12">
                  <c:v>19.64</c:v>
                </c:pt>
                <c:pt idx="13">
                  <c:v>17.900000000000002</c:v>
                </c:pt>
                <c:pt idx="14">
                  <c:v>19.55</c:v>
                </c:pt>
                <c:pt idx="15">
                  <c:v>20.695000000000004</c:v>
                </c:pt>
                <c:pt idx="16">
                  <c:v>17.800000000000004</c:v>
                </c:pt>
                <c:pt idx="17">
                  <c:v>15.05</c:v>
                </c:pt>
                <c:pt idx="18">
                  <c:v>12.508655000000001</c:v>
                </c:pt>
                <c:pt idx="19">
                  <c:v>0</c:v>
                </c:pt>
                <c:pt idx="20">
                  <c:v>23.000000000000004</c:v>
                </c:pt>
                <c:pt idx="21">
                  <c:v>12.899999999999999</c:v>
                </c:pt>
                <c:pt idx="22">
                  <c:v>6.2</c:v>
                </c:pt>
                <c:pt idx="23">
                  <c:v>2</c:v>
                </c:pt>
                <c:pt idx="24">
                  <c:v>23.200000000000006</c:v>
                </c:pt>
                <c:pt idx="25">
                  <c:v>10.525</c:v>
                </c:pt>
                <c:pt idx="26">
                  <c:v>14.374999999999996</c:v>
                </c:pt>
                <c:pt idx="27">
                  <c:v>11.450000000000001</c:v>
                </c:pt>
                <c:pt idx="28">
                  <c:v>18.274999999999999</c:v>
                </c:pt>
                <c:pt idx="29">
                  <c:v>15.424999999999999</c:v>
                </c:pt>
                <c:pt idx="30">
                  <c:v>3.7</c:v>
                </c:pt>
                <c:pt idx="31">
                  <c:v>13.2</c:v>
                </c:pt>
                <c:pt idx="32">
                  <c:v>22.950000000000003</c:v>
                </c:pt>
                <c:pt idx="33">
                  <c:v>17.650000000000002</c:v>
                </c:pt>
                <c:pt idx="34">
                  <c:v>8.85</c:v>
                </c:pt>
                <c:pt idx="35">
                  <c:v>0</c:v>
                </c:pt>
                <c:pt idx="36">
                  <c:v>14.399999999999999</c:v>
                </c:pt>
                <c:pt idx="37">
                  <c:v>5.3500000000000005</c:v>
                </c:pt>
                <c:pt idx="38">
                  <c:v>17.299999999999997</c:v>
                </c:pt>
                <c:pt idx="39">
                  <c:v>8.4</c:v>
                </c:pt>
                <c:pt idx="40">
                  <c:v>32.550000000000004</c:v>
                </c:pt>
                <c:pt idx="41">
                  <c:v>8.7999999999999989</c:v>
                </c:pt>
                <c:pt idx="42">
                  <c:v>5.25</c:v>
                </c:pt>
                <c:pt idx="43">
                  <c:v>11.725000000000001</c:v>
                </c:pt>
                <c:pt idx="44">
                  <c:v>11.945</c:v>
                </c:pt>
                <c:pt idx="45">
                  <c:v>9.215177606000001</c:v>
                </c:pt>
                <c:pt idx="46">
                  <c:v>9.9499999999999993</c:v>
                </c:pt>
                <c:pt idx="47">
                  <c:v>0</c:v>
                </c:pt>
                <c:pt idx="48">
                  <c:v>15.399999999999999</c:v>
                </c:pt>
                <c:pt idx="49">
                  <c:v>22.7</c:v>
                </c:pt>
                <c:pt idx="50">
                  <c:v>11.149999999999999</c:v>
                </c:pt>
                <c:pt idx="51">
                  <c:v>9.0364408859999994</c:v>
                </c:pt>
                <c:pt idx="52">
                  <c:v>18.600000000000001</c:v>
                </c:pt>
                <c:pt idx="53">
                  <c:v>16.02</c:v>
                </c:pt>
                <c:pt idx="54">
                  <c:v>4.2313920620000003</c:v>
                </c:pt>
                <c:pt idx="55">
                  <c:v>10.625999999999999</c:v>
                </c:pt>
                <c:pt idx="56">
                  <c:v>12.404999999999998</c:v>
                </c:pt>
                <c:pt idx="57">
                  <c:v>6.3113126959999999</c:v>
                </c:pt>
                <c:pt idx="58">
                  <c:v>11.65</c:v>
                </c:pt>
                <c:pt idx="59">
                  <c:v>2.051906072</c:v>
                </c:pt>
                <c:pt idx="60">
                  <c:v>20.350000000000001</c:v>
                </c:pt>
                <c:pt idx="61">
                  <c:v>17.2</c:v>
                </c:pt>
                <c:pt idx="62">
                  <c:v>18.849999999999998</c:v>
                </c:pt>
                <c:pt idx="63">
                  <c:v>14.39</c:v>
                </c:pt>
                <c:pt idx="64">
                  <c:v>24.85</c:v>
                </c:pt>
                <c:pt idx="65">
                  <c:v>9.2949999999999982</c:v>
                </c:pt>
                <c:pt idx="66">
                  <c:v>3.35</c:v>
                </c:pt>
                <c:pt idx="67">
                  <c:v>17.350000000000001</c:v>
                </c:pt>
                <c:pt idx="68">
                  <c:v>34.6</c:v>
                </c:pt>
                <c:pt idx="69">
                  <c:v>6.3999999999999995</c:v>
                </c:pt>
                <c:pt idx="70">
                  <c:v>7.3500000000000005</c:v>
                </c:pt>
                <c:pt idx="71">
                  <c:v>0.5</c:v>
                </c:pt>
                <c:pt idx="72">
                  <c:v>18.100000000000001</c:v>
                </c:pt>
                <c:pt idx="73">
                  <c:v>30.9</c:v>
                </c:pt>
                <c:pt idx="74">
                  <c:v>13.4</c:v>
                </c:pt>
                <c:pt idx="75">
                  <c:v>8.25</c:v>
                </c:pt>
                <c:pt idx="76">
                  <c:v>17.550000000000004</c:v>
                </c:pt>
                <c:pt idx="77">
                  <c:v>13.8</c:v>
                </c:pt>
                <c:pt idx="78">
                  <c:v>7.3999999999999986</c:v>
                </c:pt>
                <c:pt idx="79">
                  <c:v>9.6500000000000021</c:v>
                </c:pt>
                <c:pt idx="80">
                  <c:v>15.875</c:v>
                </c:pt>
                <c:pt idx="81">
                  <c:v>8.6999999999999993</c:v>
                </c:pt>
                <c:pt idx="82">
                  <c:v>13.475</c:v>
                </c:pt>
              </c:numCache>
            </c:numRef>
          </c:val>
          <c:extLst>
            <c:ext xmlns:c16="http://schemas.microsoft.com/office/drawing/2014/chart" uri="{C3380CC4-5D6E-409C-BE32-E72D297353CC}">
              <c16:uniqueId val="{00000003-F904-4307-AABD-858076B0593D}"/>
            </c:ext>
          </c:extLst>
        </c:ser>
        <c:ser>
          <c:idx val="4"/>
          <c:order val="4"/>
          <c:tx>
            <c:strRef>
              <c:f>'Synthesis III'!$M$98</c:f>
              <c:strCache>
                <c:ptCount val="1"/>
                <c:pt idx="0">
                  <c:v>10+</c:v>
                </c:pt>
              </c:strCache>
            </c:strRef>
          </c:tx>
          <c:spPr>
            <a:solidFill>
              <a:srgbClr val="C19135">
                <a:lumMod val="100000"/>
              </a:srgbClr>
            </a:solidFill>
            <a:ln w="22225">
              <a:noFill/>
            </a:ln>
            <a:effectLst/>
          </c:spPr>
          <c:invertIfNegative val="0"/>
          <c:cat>
            <c:numRef>
              <c:f>'Synthesis III'!$O$106:$EC$106</c:f>
              <c:numCache>
                <c:formatCode>[$-40C]mmm\-yy;@</c:formatCode>
                <c:ptCount val="119"/>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III'!$O$111:$EC$111</c:f>
              <c:numCache>
                <c:formatCode>0</c:formatCode>
                <c:ptCount val="119"/>
                <c:pt idx="0">
                  <c:v>10.7</c:v>
                </c:pt>
                <c:pt idx="1">
                  <c:v>8.4139999999999997</c:v>
                </c:pt>
                <c:pt idx="2">
                  <c:v>11.438000000000001</c:v>
                </c:pt>
                <c:pt idx="3">
                  <c:v>7.4849999999999994</c:v>
                </c:pt>
                <c:pt idx="4">
                  <c:v>11.037000000000001</c:v>
                </c:pt>
                <c:pt idx="5">
                  <c:v>18.174999999999997</c:v>
                </c:pt>
                <c:pt idx="6">
                  <c:v>5.25</c:v>
                </c:pt>
                <c:pt idx="7">
                  <c:v>8.6</c:v>
                </c:pt>
                <c:pt idx="8">
                  <c:v>21.050000000000004</c:v>
                </c:pt>
                <c:pt idx="9">
                  <c:v>10.6</c:v>
                </c:pt>
                <c:pt idx="10">
                  <c:v>10.55</c:v>
                </c:pt>
                <c:pt idx="11">
                  <c:v>2.5</c:v>
                </c:pt>
                <c:pt idx="12">
                  <c:v>8.5500000000000007</c:v>
                </c:pt>
                <c:pt idx="13">
                  <c:v>11.992364</c:v>
                </c:pt>
                <c:pt idx="14">
                  <c:v>11.83</c:v>
                </c:pt>
                <c:pt idx="15">
                  <c:v>14.45</c:v>
                </c:pt>
                <c:pt idx="16">
                  <c:v>14.45</c:v>
                </c:pt>
                <c:pt idx="17">
                  <c:v>18.354555999999999</c:v>
                </c:pt>
                <c:pt idx="18">
                  <c:v>7.9749999999999996</c:v>
                </c:pt>
                <c:pt idx="19">
                  <c:v>4</c:v>
                </c:pt>
                <c:pt idx="20">
                  <c:v>12.1</c:v>
                </c:pt>
                <c:pt idx="21">
                  <c:v>8.6499999999999986</c:v>
                </c:pt>
                <c:pt idx="22">
                  <c:v>9.8999999999999986</c:v>
                </c:pt>
                <c:pt idx="23">
                  <c:v>2.4500000000000002</c:v>
                </c:pt>
                <c:pt idx="24">
                  <c:v>12.6</c:v>
                </c:pt>
                <c:pt idx="25">
                  <c:v>8.25</c:v>
                </c:pt>
                <c:pt idx="26">
                  <c:v>17.55</c:v>
                </c:pt>
                <c:pt idx="27">
                  <c:v>8.8500000000000014</c:v>
                </c:pt>
                <c:pt idx="28">
                  <c:v>10</c:v>
                </c:pt>
                <c:pt idx="29">
                  <c:v>11.15</c:v>
                </c:pt>
                <c:pt idx="30">
                  <c:v>1.4649999999999999</c:v>
                </c:pt>
                <c:pt idx="31">
                  <c:v>4.55</c:v>
                </c:pt>
                <c:pt idx="32">
                  <c:v>15.625</c:v>
                </c:pt>
                <c:pt idx="33">
                  <c:v>10.3</c:v>
                </c:pt>
                <c:pt idx="34">
                  <c:v>9.8999999999999986</c:v>
                </c:pt>
                <c:pt idx="35">
                  <c:v>1</c:v>
                </c:pt>
                <c:pt idx="36">
                  <c:v>20.999999999999996</c:v>
                </c:pt>
                <c:pt idx="37">
                  <c:v>5.35</c:v>
                </c:pt>
                <c:pt idx="38">
                  <c:v>9</c:v>
                </c:pt>
                <c:pt idx="39">
                  <c:v>7.5</c:v>
                </c:pt>
                <c:pt idx="40">
                  <c:v>10.299999999999999</c:v>
                </c:pt>
                <c:pt idx="41">
                  <c:v>3.8</c:v>
                </c:pt>
                <c:pt idx="42">
                  <c:v>0.25</c:v>
                </c:pt>
                <c:pt idx="43">
                  <c:v>5.45</c:v>
                </c:pt>
                <c:pt idx="44">
                  <c:v>2.5</c:v>
                </c:pt>
                <c:pt idx="45">
                  <c:v>5.95</c:v>
                </c:pt>
                <c:pt idx="46">
                  <c:v>8.25</c:v>
                </c:pt>
                <c:pt idx="47">
                  <c:v>0.25</c:v>
                </c:pt>
                <c:pt idx="48">
                  <c:v>13.61408853</c:v>
                </c:pt>
                <c:pt idx="49">
                  <c:v>9.1</c:v>
                </c:pt>
                <c:pt idx="50">
                  <c:v>1</c:v>
                </c:pt>
                <c:pt idx="51">
                  <c:v>4.25</c:v>
                </c:pt>
                <c:pt idx="52">
                  <c:v>7.35</c:v>
                </c:pt>
                <c:pt idx="53">
                  <c:v>5.8090000000000002</c:v>
                </c:pt>
                <c:pt idx="54">
                  <c:v>2.83</c:v>
                </c:pt>
                <c:pt idx="55">
                  <c:v>5.6749999999999998</c:v>
                </c:pt>
                <c:pt idx="56">
                  <c:v>4.3499999999999996</c:v>
                </c:pt>
                <c:pt idx="57">
                  <c:v>1</c:v>
                </c:pt>
                <c:pt idx="58">
                  <c:v>6.8</c:v>
                </c:pt>
                <c:pt idx="59">
                  <c:v>0.5</c:v>
                </c:pt>
                <c:pt idx="60">
                  <c:v>16.049999999999997</c:v>
                </c:pt>
                <c:pt idx="61">
                  <c:v>15</c:v>
                </c:pt>
                <c:pt idx="62">
                  <c:v>15.149999999999999</c:v>
                </c:pt>
                <c:pt idx="63">
                  <c:v>5.3000000000000007</c:v>
                </c:pt>
                <c:pt idx="64">
                  <c:v>13.600000000000001</c:v>
                </c:pt>
                <c:pt idx="65">
                  <c:v>10.55</c:v>
                </c:pt>
                <c:pt idx="66">
                  <c:v>1.25</c:v>
                </c:pt>
                <c:pt idx="67">
                  <c:v>14.549999999999999</c:v>
                </c:pt>
                <c:pt idx="68">
                  <c:v>17.150000000000002</c:v>
                </c:pt>
                <c:pt idx="69">
                  <c:v>2.25</c:v>
                </c:pt>
                <c:pt idx="70">
                  <c:v>4.75</c:v>
                </c:pt>
                <c:pt idx="71">
                  <c:v>0</c:v>
                </c:pt>
                <c:pt idx="72">
                  <c:v>10.7</c:v>
                </c:pt>
                <c:pt idx="73">
                  <c:v>18.150000000000002</c:v>
                </c:pt>
                <c:pt idx="74">
                  <c:v>7.25</c:v>
                </c:pt>
                <c:pt idx="75">
                  <c:v>8.15</c:v>
                </c:pt>
                <c:pt idx="76">
                  <c:v>10.85</c:v>
                </c:pt>
                <c:pt idx="77">
                  <c:v>4.45</c:v>
                </c:pt>
                <c:pt idx="78">
                  <c:v>6.2499999999999991</c:v>
                </c:pt>
                <c:pt idx="79">
                  <c:v>2.15</c:v>
                </c:pt>
                <c:pt idx="80">
                  <c:v>5.3500000000000005</c:v>
                </c:pt>
                <c:pt idx="81">
                  <c:v>3.15</c:v>
                </c:pt>
                <c:pt idx="82">
                  <c:v>15.824999999999999</c:v>
                </c:pt>
              </c:numCache>
            </c:numRef>
          </c:val>
          <c:extLst>
            <c:ext xmlns:c16="http://schemas.microsoft.com/office/drawing/2014/chart" uri="{C3380CC4-5D6E-409C-BE32-E72D297353CC}">
              <c16:uniqueId val="{00000004-F904-4307-AABD-858076B0593D}"/>
            </c:ext>
          </c:extLst>
        </c:ser>
        <c:dLbls>
          <c:showLegendKey val="0"/>
          <c:showVal val="0"/>
          <c:showCatName val="0"/>
          <c:showSerName val="0"/>
          <c:showPercent val="0"/>
          <c:showBubbleSize val="0"/>
        </c:dLbls>
        <c:gapWidth val="150"/>
        <c:overlap val="100"/>
        <c:axId val="228455552"/>
        <c:axId val="228457472"/>
      </c:barChart>
      <c:dateAx>
        <c:axId val="228455552"/>
        <c:scaling>
          <c:orientation val="minMax"/>
          <c:max val="45991"/>
          <c:min val="43891"/>
        </c:scaling>
        <c:delete val="0"/>
        <c:axPos val="b"/>
        <c:title>
          <c:tx>
            <c:rich>
              <a:bodyPr rot="0" vert="horz"/>
              <a:lstStyle/>
              <a:p>
                <a:pPr algn="ctr" rtl="0">
                  <a:defRPr lang="fr-FR" sz="600" b="0" i="1" u="none" strike="noStrike" kern="1200" baseline="0">
                    <a:solidFill>
                      <a:srgbClr val="003C64"/>
                    </a:solidFill>
                    <a:latin typeface="Arial"/>
                    <a:ea typeface="Arial"/>
                    <a:cs typeface="Arial"/>
                  </a:defRPr>
                </a:pPr>
                <a:r>
                  <a:rPr lang="fr-FR" sz="600" b="0" i="1" u="none" strike="noStrike" kern="1200" baseline="0">
                    <a:solidFill>
                      <a:srgbClr val="003C64"/>
                    </a:solidFill>
                    <a:latin typeface="Arial"/>
                    <a:ea typeface="Arial"/>
                    <a:cs typeface="Arial"/>
                  </a:rPr>
                  <a:t>Source : Bloomberg, Amundi Inv. Inst., données au 30 octobre 2025</a:t>
                </a:r>
              </a:p>
            </c:rich>
          </c:tx>
          <c:layout>
            <c:manualLayout>
              <c:xMode val="edge"/>
              <c:yMode val="edge"/>
              <c:x val="0"/>
              <c:y val="0.95121984251968505"/>
            </c:manualLayout>
          </c:layout>
          <c:overlay val="0"/>
          <c:spPr>
            <a:noFill/>
            <a:ln>
              <a:noFill/>
            </a:ln>
            <a:effectLst/>
          </c:spPr>
        </c:title>
        <c:numFmt formatCode="mm\-yy" sourceLinked="0"/>
        <c:majorTickMark val="out"/>
        <c:minorTickMark val="none"/>
        <c:tickLblPos val="low"/>
        <c:spPr>
          <a:noFill/>
          <a:ln w="6350" cap="flat" cmpd="sng" algn="ctr">
            <a:solidFill>
              <a:schemeClr val="bg1">
                <a:lumMod val="50000"/>
              </a:schemeClr>
            </a:solidFill>
            <a:prstDash val="solid"/>
            <a:round/>
            <a:headEnd type="none" w="med" len="med"/>
            <a:tailEnd type="none" w="med" len="med"/>
          </a:ln>
          <a:effectLst/>
        </c:spPr>
        <c:txPr>
          <a:bodyPr rot="-5400000" vert="horz"/>
          <a:lstStyle/>
          <a:p>
            <a:pPr>
              <a:defRPr sz="400"/>
            </a:pPr>
            <a:endParaRPr lang="fr-FR"/>
          </a:p>
        </c:txPr>
        <c:crossAx val="228457472"/>
        <c:crosses val="autoZero"/>
        <c:auto val="1"/>
        <c:lblOffset val="100"/>
        <c:baseTimeUnit val="months"/>
        <c:majorUnit val="2"/>
        <c:majorTimeUnit val="months"/>
      </c:dateAx>
      <c:valAx>
        <c:axId val="228457472"/>
        <c:scaling>
          <c:orientation val="minMax"/>
        </c:scaling>
        <c:delete val="0"/>
        <c:axPos val="l"/>
        <c:majorGridlines>
          <c:spPr>
            <a:ln w="3175" cap="flat" cmpd="sng" algn="ctr">
              <a:solidFill>
                <a:srgbClr val="767A7E">
                  <a:lumMod val="100000"/>
                </a:srgbClr>
              </a:solidFill>
              <a:prstDash val="sysDash"/>
              <a:round/>
            </a:ln>
            <a:effectLst/>
          </c:spPr>
        </c:majorGridlines>
        <c:numFmt formatCode="0" sourceLinked="1"/>
        <c:majorTickMark val="none"/>
        <c:minorTickMark val="none"/>
        <c:tickLblPos val="nextTo"/>
        <c:spPr>
          <a:noFill/>
          <a:ln w="3175" cap="flat" cmpd="sng" algn="ctr">
            <a:solidFill>
              <a:srgbClr val="7F7F7F"/>
            </a:solidFill>
            <a:prstDash val="solid"/>
            <a:round/>
            <a:headEnd type="none" w="med" len="med"/>
            <a:tailEnd type="none" w="med" len="med"/>
          </a:ln>
          <a:effectLst/>
        </c:spPr>
        <c:txPr>
          <a:bodyPr rot="-60000000" vert="horz"/>
          <a:lstStyle/>
          <a:p>
            <a:pPr>
              <a:defRPr/>
            </a:pPr>
            <a:endParaRPr lang="fr-FR"/>
          </a:p>
        </c:txPr>
        <c:crossAx val="228455552"/>
        <c:crosses val="autoZero"/>
        <c:crossBetween val="between"/>
      </c:valAx>
      <c:spPr>
        <a:solidFill>
          <a:schemeClr val="bg1"/>
        </a:solidFill>
        <a:ln>
          <a:noFill/>
        </a:ln>
        <a:effectLst/>
      </c:spPr>
    </c:plotArea>
    <c:legend>
      <c:legendPos val="b"/>
      <c:layout>
        <c:manualLayout>
          <c:xMode val="edge"/>
          <c:yMode val="edge"/>
          <c:x val="0"/>
          <c:y val="0.86062809679740204"/>
          <c:w val="0.99489296823055584"/>
          <c:h val="6.8252913385826772E-2"/>
        </c:manualLayout>
      </c:layout>
      <c:overlay val="0"/>
      <c:spPr>
        <a:noFill/>
        <a:ln w="25400">
          <a:noFill/>
        </a:ln>
        <a:effectLst/>
      </c:spPr>
      <c:txPr>
        <a:bodyPr rot="0" vert="horz"/>
        <a:lstStyle/>
        <a:p>
          <a:pPr>
            <a:defRPr lang="en-US"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rgbClr val="F4F4F2"/>
    </a:solidFill>
    <a:ln w="25400" cap="flat" cmpd="sng" algn="ctr">
      <a:noFill/>
      <a:round/>
    </a:ln>
    <a:effectLst/>
  </c:spPr>
  <c:txPr>
    <a:bodyPr/>
    <a:lstStyle/>
    <a:p>
      <a:pPr>
        <a:defRPr sz="400">
          <a:latin typeface="Arial" panose="020B0604020202020204" pitchFamily="34" charset="0"/>
          <a:cs typeface="Arial" panose="020B0604020202020204" pitchFamily="34" charset="0"/>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03545436595669E-2"/>
          <c:y val="4.3338797282937179E-2"/>
          <c:w val="0.88679429133858267"/>
          <c:h val="0.69335449241807412"/>
        </c:manualLayout>
      </c:layout>
      <c:barChart>
        <c:barDir val="col"/>
        <c:grouping val="stacked"/>
        <c:varyColors val="0"/>
        <c:ser>
          <c:idx val="0"/>
          <c:order val="0"/>
          <c:tx>
            <c:strRef>
              <c:f>Synthesis!$B$129</c:f>
              <c:strCache>
                <c:ptCount val="1"/>
                <c:pt idx="0">
                  <c:v>Europe</c:v>
                </c:pt>
              </c:strCache>
            </c:strRef>
          </c:tx>
          <c:spPr>
            <a:solidFill>
              <a:srgbClr val="004F9F">
                <a:lumMod val="100000"/>
              </a:srgbClr>
            </a:solidFill>
            <a:ln w="22225" cap="flat" cmpd="sng" algn="ctr">
              <a:noFill/>
              <a:prstDash val="solid"/>
              <a:round/>
              <a:headEnd type="none" w="med" len="med"/>
              <a:tailEnd type="none" w="med" len="med"/>
            </a:ln>
            <a:effectLst/>
          </c:spPr>
          <c:invertIfNegative val="0"/>
          <c:cat>
            <c:numRef>
              <c:f>Synthesis!$CU$117:$FY$117</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Synthesis!$CU$129:$FY$129</c:f>
              <c:numCache>
                <c:formatCode>0</c:formatCode>
                <c:ptCount val="83"/>
                <c:pt idx="0">
                  <c:v>51.420000000000009</c:v>
                </c:pt>
                <c:pt idx="1">
                  <c:v>39.1</c:v>
                </c:pt>
                <c:pt idx="2">
                  <c:v>39.907999999999994</c:v>
                </c:pt>
                <c:pt idx="3">
                  <c:v>19.734999999999999</c:v>
                </c:pt>
                <c:pt idx="4">
                  <c:v>34.587000000000003</c:v>
                </c:pt>
                <c:pt idx="5">
                  <c:v>63.628330000000012</c:v>
                </c:pt>
                <c:pt idx="6">
                  <c:v>20.350000000000001</c:v>
                </c:pt>
                <c:pt idx="7">
                  <c:v>21.65</c:v>
                </c:pt>
                <c:pt idx="8">
                  <c:v>51.75</c:v>
                </c:pt>
                <c:pt idx="9">
                  <c:v>40.299999999999997</c:v>
                </c:pt>
                <c:pt idx="10">
                  <c:v>37.630000000000003</c:v>
                </c:pt>
                <c:pt idx="11">
                  <c:v>4.25</c:v>
                </c:pt>
                <c:pt idx="12">
                  <c:v>50.449999999999989</c:v>
                </c:pt>
                <c:pt idx="13">
                  <c:v>24.492364000000002</c:v>
                </c:pt>
                <c:pt idx="14">
                  <c:v>49.379999999999995</c:v>
                </c:pt>
                <c:pt idx="15">
                  <c:v>69.465000000000003</c:v>
                </c:pt>
                <c:pt idx="16">
                  <c:v>64.329900000000009</c:v>
                </c:pt>
                <c:pt idx="17">
                  <c:v>48.579555999999997</c:v>
                </c:pt>
                <c:pt idx="18">
                  <c:v>34.543655000000001</c:v>
                </c:pt>
                <c:pt idx="19">
                  <c:v>7.97</c:v>
                </c:pt>
                <c:pt idx="20">
                  <c:v>48.2</c:v>
                </c:pt>
                <c:pt idx="21">
                  <c:v>28.85</c:v>
                </c:pt>
                <c:pt idx="22">
                  <c:v>31.005000019680008</c:v>
                </c:pt>
                <c:pt idx="23">
                  <c:v>21.227000000000004</c:v>
                </c:pt>
                <c:pt idx="24">
                  <c:v>45.400000000000006</c:v>
                </c:pt>
                <c:pt idx="25">
                  <c:v>23.975000000000001</c:v>
                </c:pt>
                <c:pt idx="26">
                  <c:v>42.45000000000001</c:v>
                </c:pt>
                <c:pt idx="27">
                  <c:v>20.65</c:v>
                </c:pt>
                <c:pt idx="28">
                  <c:v>32.150000000000006</c:v>
                </c:pt>
                <c:pt idx="29">
                  <c:v>43.224999999999994</c:v>
                </c:pt>
                <c:pt idx="30">
                  <c:v>8.65</c:v>
                </c:pt>
                <c:pt idx="31">
                  <c:v>21.799999999999997</c:v>
                </c:pt>
                <c:pt idx="32">
                  <c:v>41.900000000000006</c:v>
                </c:pt>
                <c:pt idx="33">
                  <c:v>43</c:v>
                </c:pt>
                <c:pt idx="34">
                  <c:v>25.05</c:v>
                </c:pt>
                <c:pt idx="35">
                  <c:v>2.5</c:v>
                </c:pt>
                <c:pt idx="36">
                  <c:v>55.400000000000006</c:v>
                </c:pt>
                <c:pt idx="37">
                  <c:v>23.3</c:v>
                </c:pt>
                <c:pt idx="38">
                  <c:v>47.15000000000002</c:v>
                </c:pt>
                <c:pt idx="39">
                  <c:v>25.200000000000003</c:v>
                </c:pt>
                <c:pt idx="40">
                  <c:v>57.850000000000016</c:v>
                </c:pt>
                <c:pt idx="41">
                  <c:v>20.700000000000003</c:v>
                </c:pt>
                <c:pt idx="42">
                  <c:v>9.75</c:v>
                </c:pt>
                <c:pt idx="43">
                  <c:v>28.325000000000006</c:v>
                </c:pt>
                <c:pt idx="44">
                  <c:v>37.35</c:v>
                </c:pt>
                <c:pt idx="45">
                  <c:v>30.240177606000003</c:v>
                </c:pt>
                <c:pt idx="46">
                  <c:v>46.298945000000003</c:v>
                </c:pt>
                <c:pt idx="47">
                  <c:v>5.8</c:v>
                </c:pt>
                <c:pt idx="48">
                  <c:v>62.264088529999995</c:v>
                </c:pt>
                <c:pt idx="49">
                  <c:v>41.800000000000004</c:v>
                </c:pt>
                <c:pt idx="50">
                  <c:v>42.000000000000014</c:v>
                </c:pt>
                <c:pt idx="51">
                  <c:v>42.086440885999991</c:v>
                </c:pt>
                <c:pt idx="52">
                  <c:v>55.974598575000023</c:v>
                </c:pt>
                <c:pt idx="53">
                  <c:v>59.751576</c:v>
                </c:pt>
                <c:pt idx="54">
                  <c:v>18.610683062</c:v>
                </c:pt>
                <c:pt idx="55">
                  <c:v>40.435208000000003</c:v>
                </c:pt>
                <c:pt idx="56">
                  <c:v>37.680000000000007</c:v>
                </c:pt>
                <c:pt idx="57">
                  <c:v>12.761312695999999</c:v>
                </c:pt>
                <c:pt idx="58">
                  <c:v>41.35199999999999</c:v>
                </c:pt>
                <c:pt idx="59">
                  <c:v>6.9019060719999992</c:v>
                </c:pt>
                <c:pt idx="60">
                  <c:v>59.91</c:v>
                </c:pt>
                <c:pt idx="61">
                  <c:v>41.95</c:v>
                </c:pt>
                <c:pt idx="62">
                  <c:v>50.85</c:v>
                </c:pt>
                <c:pt idx="63">
                  <c:v>26.800000000000004</c:v>
                </c:pt>
                <c:pt idx="64">
                  <c:v>52.95</c:v>
                </c:pt>
                <c:pt idx="65">
                  <c:v>33.69</c:v>
                </c:pt>
                <c:pt idx="66">
                  <c:v>13.019929432</c:v>
                </c:pt>
                <c:pt idx="67">
                  <c:v>49.350000000000023</c:v>
                </c:pt>
                <c:pt idx="68">
                  <c:v>77.099999999999937</c:v>
                </c:pt>
                <c:pt idx="69">
                  <c:v>22.150000000000002</c:v>
                </c:pt>
                <c:pt idx="70">
                  <c:v>22.5</c:v>
                </c:pt>
                <c:pt idx="71">
                  <c:v>2.85</c:v>
                </c:pt>
                <c:pt idx="72">
                  <c:v>55.6</c:v>
                </c:pt>
                <c:pt idx="73">
                  <c:v>68.450000000000017</c:v>
                </c:pt>
                <c:pt idx="74">
                  <c:v>29.445</c:v>
                </c:pt>
                <c:pt idx="75">
                  <c:v>19.175000000000001</c:v>
                </c:pt>
                <c:pt idx="76">
                  <c:v>60.874999999999964</c:v>
                </c:pt>
                <c:pt idx="77">
                  <c:v>40.900000000000006</c:v>
                </c:pt>
                <c:pt idx="78">
                  <c:v>16.000000000000004</c:v>
                </c:pt>
                <c:pt idx="79">
                  <c:v>18.650000000000002</c:v>
                </c:pt>
                <c:pt idx="80">
                  <c:v>38.85</c:v>
                </c:pt>
                <c:pt idx="81">
                  <c:v>17.7</c:v>
                </c:pt>
                <c:pt idx="82">
                  <c:v>27.950000000000003</c:v>
                </c:pt>
              </c:numCache>
            </c:numRef>
          </c:val>
          <c:extLst>
            <c:ext xmlns:c16="http://schemas.microsoft.com/office/drawing/2014/chart" uri="{C3380CC4-5D6E-409C-BE32-E72D297353CC}">
              <c16:uniqueId val="{00000000-A628-48E0-9842-97FD97D3C26D}"/>
            </c:ext>
          </c:extLst>
        </c:ser>
        <c:ser>
          <c:idx val="1"/>
          <c:order val="1"/>
          <c:tx>
            <c:strRef>
              <c:f>Synthesis!$B$128</c:f>
              <c:strCache>
                <c:ptCount val="1"/>
                <c:pt idx="0">
                  <c:v>US</c:v>
                </c:pt>
              </c:strCache>
            </c:strRef>
          </c:tx>
          <c:spPr>
            <a:solidFill>
              <a:srgbClr val="39B2B6">
                <a:lumMod val="100000"/>
              </a:srgbClr>
            </a:solidFill>
            <a:ln w="22225" cap="flat" cmpd="sng" algn="ctr">
              <a:noFill/>
              <a:prstDash val="solid"/>
              <a:round/>
              <a:headEnd type="none" w="med" len="med"/>
              <a:tailEnd type="none" w="med" len="med"/>
            </a:ln>
            <a:effectLst/>
          </c:spPr>
          <c:invertIfNegative val="0"/>
          <c:cat>
            <c:numRef>
              <c:f>Synthesis!$CU$117:$FY$117</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Synthesis!$CU$128:$FY$128</c:f>
              <c:numCache>
                <c:formatCode>0</c:formatCode>
                <c:ptCount val="83"/>
                <c:pt idx="0">
                  <c:v>9.34</c:v>
                </c:pt>
                <c:pt idx="1">
                  <c:v>4.9139999999999997</c:v>
                </c:pt>
                <c:pt idx="2">
                  <c:v>3.15</c:v>
                </c:pt>
                <c:pt idx="3">
                  <c:v>6.4499999999999993</c:v>
                </c:pt>
                <c:pt idx="4">
                  <c:v>9.35</c:v>
                </c:pt>
                <c:pt idx="5">
                  <c:v>7.9</c:v>
                </c:pt>
                <c:pt idx="6">
                  <c:v>4.2</c:v>
                </c:pt>
                <c:pt idx="7">
                  <c:v>2.15</c:v>
                </c:pt>
                <c:pt idx="8">
                  <c:v>8.6</c:v>
                </c:pt>
                <c:pt idx="9">
                  <c:v>3.1</c:v>
                </c:pt>
                <c:pt idx="10">
                  <c:v>10.5</c:v>
                </c:pt>
                <c:pt idx="11">
                  <c:v>1.4</c:v>
                </c:pt>
                <c:pt idx="12">
                  <c:v>5.35</c:v>
                </c:pt>
                <c:pt idx="13">
                  <c:v>13.2</c:v>
                </c:pt>
                <c:pt idx="14">
                  <c:v>8.4499999999999993</c:v>
                </c:pt>
                <c:pt idx="15">
                  <c:v>4.5</c:v>
                </c:pt>
                <c:pt idx="16">
                  <c:v>3.65</c:v>
                </c:pt>
                <c:pt idx="17">
                  <c:v>5.5</c:v>
                </c:pt>
                <c:pt idx="18">
                  <c:v>0</c:v>
                </c:pt>
                <c:pt idx="19">
                  <c:v>0.5</c:v>
                </c:pt>
                <c:pt idx="20">
                  <c:v>4</c:v>
                </c:pt>
                <c:pt idx="21">
                  <c:v>1.5</c:v>
                </c:pt>
                <c:pt idx="22">
                  <c:v>0.5</c:v>
                </c:pt>
                <c:pt idx="23">
                  <c:v>0</c:v>
                </c:pt>
                <c:pt idx="24">
                  <c:v>2.35</c:v>
                </c:pt>
                <c:pt idx="25">
                  <c:v>3.2</c:v>
                </c:pt>
                <c:pt idx="26">
                  <c:v>9.6999999999999993</c:v>
                </c:pt>
                <c:pt idx="27">
                  <c:v>3.9</c:v>
                </c:pt>
                <c:pt idx="28">
                  <c:v>4.4000000000000004</c:v>
                </c:pt>
                <c:pt idx="29">
                  <c:v>0.5</c:v>
                </c:pt>
                <c:pt idx="30">
                  <c:v>1.7649999999999999</c:v>
                </c:pt>
                <c:pt idx="31">
                  <c:v>1.5</c:v>
                </c:pt>
                <c:pt idx="32">
                  <c:v>8.3999999999999986</c:v>
                </c:pt>
                <c:pt idx="33">
                  <c:v>1.5</c:v>
                </c:pt>
                <c:pt idx="34">
                  <c:v>2</c:v>
                </c:pt>
                <c:pt idx="35">
                  <c:v>0</c:v>
                </c:pt>
                <c:pt idx="36">
                  <c:v>2.25</c:v>
                </c:pt>
                <c:pt idx="37">
                  <c:v>4.5999999999999996</c:v>
                </c:pt>
                <c:pt idx="38">
                  <c:v>1.55</c:v>
                </c:pt>
                <c:pt idx="39">
                  <c:v>0.6</c:v>
                </c:pt>
                <c:pt idx="40">
                  <c:v>6.3000000000000007</c:v>
                </c:pt>
                <c:pt idx="41">
                  <c:v>1.5</c:v>
                </c:pt>
                <c:pt idx="42">
                  <c:v>1.5</c:v>
                </c:pt>
                <c:pt idx="43">
                  <c:v>0</c:v>
                </c:pt>
                <c:pt idx="44">
                  <c:v>1</c:v>
                </c:pt>
                <c:pt idx="45">
                  <c:v>0.34728999999999999</c:v>
                </c:pt>
                <c:pt idx="46">
                  <c:v>3.25</c:v>
                </c:pt>
                <c:pt idx="47">
                  <c:v>0</c:v>
                </c:pt>
                <c:pt idx="48">
                  <c:v>6.65</c:v>
                </c:pt>
                <c:pt idx="49">
                  <c:v>3.45</c:v>
                </c:pt>
                <c:pt idx="50">
                  <c:v>4.8499999999999996</c:v>
                </c:pt>
                <c:pt idx="51">
                  <c:v>0.5</c:v>
                </c:pt>
                <c:pt idx="52">
                  <c:v>7</c:v>
                </c:pt>
                <c:pt idx="53">
                  <c:v>6.0629999999999988</c:v>
                </c:pt>
                <c:pt idx="54">
                  <c:v>1.68</c:v>
                </c:pt>
                <c:pt idx="55">
                  <c:v>0.8</c:v>
                </c:pt>
                <c:pt idx="56">
                  <c:v>1.5</c:v>
                </c:pt>
                <c:pt idx="57">
                  <c:v>0</c:v>
                </c:pt>
                <c:pt idx="58">
                  <c:v>5.45</c:v>
                </c:pt>
                <c:pt idx="59">
                  <c:v>1.1000000000000001</c:v>
                </c:pt>
                <c:pt idx="60">
                  <c:v>4</c:v>
                </c:pt>
                <c:pt idx="61">
                  <c:v>8.25</c:v>
                </c:pt>
                <c:pt idx="62">
                  <c:v>1.58</c:v>
                </c:pt>
                <c:pt idx="63">
                  <c:v>7.4749999999999996</c:v>
                </c:pt>
                <c:pt idx="64">
                  <c:v>13.200000000000001</c:v>
                </c:pt>
                <c:pt idx="65">
                  <c:v>1.5</c:v>
                </c:pt>
                <c:pt idx="66">
                  <c:v>3.15</c:v>
                </c:pt>
                <c:pt idx="67">
                  <c:v>6.8</c:v>
                </c:pt>
                <c:pt idx="68">
                  <c:v>7.8999999999999995</c:v>
                </c:pt>
                <c:pt idx="69">
                  <c:v>1.25</c:v>
                </c:pt>
                <c:pt idx="70">
                  <c:v>5.4499999999999993</c:v>
                </c:pt>
                <c:pt idx="71">
                  <c:v>0</c:v>
                </c:pt>
                <c:pt idx="72">
                  <c:v>2.625</c:v>
                </c:pt>
                <c:pt idx="73">
                  <c:v>19.449999999999996</c:v>
                </c:pt>
                <c:pt idx="74">
                  <c:v>7.5699999999999994</c:v>
                </c:pt>
                <c:pt idx="75">
                  <c:v>10.25</c:v>
                </c:pt>
                <c:pt idx="76">
                  <c:v>10.9</c:v>
                </c:pt>
                <c:pt idx="77">
                  <c:v>9.9</c:v>
                </c:pt>
                <c:pt idx="78">
                  <c:v>5.15</c:v>
                </c:pt>
                <c:pt idx="79">
                  <c:v>1.45</c:v>
                </c:pt>
                <c:pt idx="80">
                  <c:v>4.875</c:v>
                </c:pt>
                <c:pt idx="81">
                  <c:v>2.9499999999999997</c:v>
                </c:pt>
                <c:pt idx="82">
                  <c:v>11.15</c:v>
                </c:pt>
              </c:numCache>
            </c:numRef>
          </c:val>
          <c:extLst>
            <c:ext xmlns:c16="http://schemas.microsoft.com/office/drawing/2014/chart" uri="{C3380CC4-5D6E-409C-BE32-E72D297353CC}">
              <c16:uniqueId val="{00000001-A628-48E0-9842-97FD97D3C26D}"/>
            </c:ext>
          </c:extLst>
        </c:ser>
        <c:ser>
          <c:idx val="2"/>
          <c:order val="2"/>
          <c:tx>
            <c:strRef>
              <c:f>Synthesis!$B$130</c:f>
              <c:strCache>
                <c:ptCount val="1"/>
                <c:pt idx="0">
                  <c:v>UK</c:v>
                </c:pt>
              </c:strCache>
            </c:strRef>
          </c:tx>
          <c:spPr>
            <a:solidFill>
              <a:srgbClr val="E6325E">
                <a:lumMod val="100000"/>
              </a:srgbClr>
            </a:solidFill>
            <a:ln w="22225" cap="flat" cmpd="sng" algn="ctr">
              <a:noFill/>
              <a:prstDash val="solid"/>
              <a:round/>
              <a:headEnd type="none" w="med" len="med"/>
              <a:tailEnd type="none" w="med" len="med"/>
            </a:ln>
            <a:effectLst/>
          </c:spPr>
          <c:invertIfNegative val="0"/>
          <c:cat>
            <c:numRef>
              <c:f>Synthesis!$CU$117:$FY$117</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Synthesis!$CU$130:$FY$130</c:f>
              <c:numCache>
                <c:formatCode>0</c:formatCode>
                <c:ptCount val="83"/>
                <c:pt idx="0">
                  <c:v>0</c:v>
                </c:pt>
                <c:pt idx="1">
                  <c:v>1.5</c:v>
                </c:pt>
                <c:pt idx="2">
                  <c:v>0</c:v>
                </c:pt>
                <c:pt idx="3">
                  <c:v>1.87</c:v>
                </c:pt>
                <c:pt idx="4">
                  <c:v>8.4499999999999993</c:v>
                </c:pt>
                <c:pt idx="5">
                  <c:v>4.25</c:v>
                </c:pt>
                <c:pt idx="6">
                  <c:v>0</c:v>
                </c:pt>
                <c:pt idx="7">
                  <c:v>0</c:v>
                </c:pt>
                <c:pt idx="8">
                  <c:v>5.6499999999999995</c:v>
                </c:pt>
                <c:pt idx="9">
                  <c:v>1.65</c:v>
                </c:pt>
                <c:pt idx="10">
                  <c:v>2.25</c:v>
                </c:pt>
                <c:pt idx="11">
                  <c:v>0</c:v>
                </c:pt>
                <c:pt idx="12">
                  <c:v>1.25</c:v>
                </c:pt>
                <c:pt idx="13">
                  <c:v>1</c:v>
                </c:pt>
                <c:pt idx="14">
                  <c:v>3.35</c:v>
                </c:pt>
                <c:pt idx="15">
                  <c:v>6.35</c:v>
                </c:pt>
                <c:pt idx="16">
                  <c:v>0.75</c:v>
                </c:pt>
                <c:pt idx="17">
                  <c:v>0.8</c:v>
                </c:pt>
                <c:pt idx="18">
                  <c:v>1.75</c:v>
                </c:pt>
                <c:pt idx="19">
                  <c:v>0</c:v>
                </c:pt>
                <c:pt idx="20">
                  <c:v>1.7</c:v>
                </c:pt>
                <c:pt idx="21">
                  <c:v>1.1000000000000001</c:v>
                </c:pt>
                <c:pt idx="22">
                  <c:v>0.75</c:v>
                </c:pt>
                <c:pt idx="23">
                  <c:v>0.25</c:v>
                </c:pt>
                <c:pt idx="24">
                  <c:v>1.75</c:v>
                </c:pt>
                <c:pt idx="25">
                  <c:v>1</c:v>
                </c:pt>
                <c:pt idx="26">
                  <c:v>0.92500000000000004</c:v>
                </c:pt>
                <c:pt idx="27">
                  <c:v>0</c:v>
                </c:pt>
                <c:pt idx="28">
                  <c:v>1.3</c:v>
                </c:pt>
                <c:pt idx="29">
                  <c:v>1.85</c:v>
                </c:pt>
                <c:pt idx="30">
                  <c:v>0</c:v>
                </c:pt>
                <c:pt idx="31">
                  <c:v>1.5</c:v>
                </c:pt>
                <c:pt idx="32">
                  <c:v>0.75</c:v>
                </c:pt>
                <c:pt idx="33">
                  <c:v>0.32500000000000001</c:v>
                </c:pt>
                <c:pt idx="34">
                  <c:v>1.5</c:v>
                </c:pt>
                <c:pt idx="35">
                  <c:v>0</c:v>
                </c:pt>
                <c:pt idx="36">
                  <c:v>1.7749999999999999</c:v>
                </c:pt>
                <c:pt idx="37">
                  <c:v>1</c:v>
                </c:pt>
                <c:pt idx="38">
                  <c:v>0</c:v>
                </c:pt>
                <c:pt idx="39">
                  <c:v>0.9</c:v>
                </c:pt>
                <c:pt idx="40">
                  <c:v>3.1</c:v>
                </c:pt>
                <c:pt idx="41">
                  <c:v>0</c:v>
                </c:pt>
                <c:pt idx="42">
                  <c:v>0.9</c:v>
                </c:pt>
                <c:pt idx="43">
                  <c:v>1.75</c:v>
                </c:pt>
                <c:pt idx="44">
                  <c:v>2.7450000000000001</c:v>
                </c:pt>
                <c:pt idx="45">
                  <c:v>0.5</c:v>
                </c:pt>
                <c:pt idx="46">
                  <c:v>0</c:v>
                </c:pt>
                <c:pt idx="47">
                  <c:v>0</c:v>
                </c:pt>
                <c:pt idx="48">
                  <c:v>4.95</c:v>
                </c:pt>
                <c:pt idx="49">
                  <c:v>3.3</c:v>
                </c:pt>
                <c:pt idx="50">
                  <c:v>2.0499999999999998</c:v>
                </c:pt>
                <c:pt idx="51">
                  <c:v>0.5</c:v>
                </c:pt>
                <c:pt idx="52">
                  <c:v>1.25</c:v>
                </c:pt>
                <c:pt idx="53">
                  <c:v>1</c:v>
                </c:pt>
                <c:pt idx="54">
                  <c:v>0.65</c:v>
                </c:pt>
                <c:pt idx="55">
                  <c:v>1.6</c:v>
                </c:pt>
                <c:pt idx="56">
                  <c:v>2.4</c:v>
                </c:pt>
                <c:pt idx="57">
                  <c:v>1.75</c:v>
                </c:pt>
                <c:pt idx="58">
                  <c:v>0.25</c:v>
                </c:pt>
                <c:pt idx="59">
                  <c:v>0</c:v>
                </c:pt>
                <c:pt idx="60">
                  <c:v>3.3000000000000003</c:v>
                </c:pt>
                <c:pt idx="61">
                  <c:v>1.75</c:v>
                </c:pt>
                <c:pt idx="62">
                  <c:v>2.1</c:v>
                </c:pt>
                <c:pt idx="63">
                  <c:v>1.8900000000000001</c:v>
                </c:pt>
                <c:pt idx="64">
                  <c:v>2</c:v>
                </c:pt>
                <c:pt idx="65">
                  <c:v>5.5449999999999999</c:v>
                </c:pt>
                <c:pt idx="66">
                  <c:v>1.8</c:v>
                </c:pt>
                <c:pt idx="67">
                  <c:v>6.8000000000000007</c:v>
                </c:pt>
                <c:pt idx="68">
                  <c:v>5.7</c:v>
                </c:pt>
                <c:pt idx="69">
                  <c:v>4</c:v>
                </c:pt>
                <c:pt idx="70">
                  <c:v>0</c:v>
                </c:pt>
                <c:pt idx="71">
                  <c:v>0</c:v>
                </c:pt>
                <c:pt idx="72">
                  <c:v>3.75</c:v>
                </c:pt>
                <c:pt idx="73">
                  <c:v>4.95</c:v>
                </c:pt>
                <c:pt idx="74">
                  <c:v>3.45</c:v>
                </c:pt>
                <c:pt idx="75">
                  <c:v>0.5</c:v>
                </c:pt>
                <c:pt idx="76">
                  <c:v>1.2</c:v>
                </c:pt>
                <c:pt idx="77">
                  <c:v>1.9</c:v>
                </c:pt>
                <c:pt idx="78">
                  <c:v>1.2</c:v>
                </c:pt>
                <c:pt idx="79">
                  <c:v>3</c:v>
                </c:pt>
                <c:pt idx="80">
                  <c:v>5.1000000000000005</c:v>
                </c:pt>
                <c:pt idx="81">
                  <c:v>1.4</c:v>
                </c:pt>
                <c:pt idx="82">
                  <c:v>3</c:v>
                </c:pt>
              </c:numCache>
            </c:numRef>
          </c:val>
          <c:extLst>
            <c:ext xmlns:c16="http://schemas.microsoft.com/office/drawing/2014/chart" uri="{C3380CC4-5D6E-409C-BE32-E72D297353CC}">
              <c16:uniqueId val="{00000002-A628-48E0-9842-97FD97D3C26D}"/>
            </c:ext>
          </c:extLst>
        </c:ser>
        <c:ser>
          <c:idx val="3"/>
          <c:order val="3"/>
          <c:tx>
            <c:strRef>
              <c:f>Synthesis!$B$131</c:f>
              <c:strCache>
                <c:ptCount val="1"/>
                <c:pt idx="0">
                  <c:v>EM</c:v>
                </c:pt>
              </c:strCache>
            </c:strRef>
          </c:tx>
          <c:spPr>
            <a:solidFill>
              <a:srgbClr val="F07D00">
                <a:lumMod val="100000"/>
              </a:srgbClr>
            </a:solidFill>
            <a:ln w="22225">
              <a:noFill/>
            </a:ln>
            <a:effectLst/>
          </c:spPr>
          <c:invertIfNegative val="0"/>
          <c:cat>
            <c:numRef>
              <c:f>Synthesis!$CU$117:$FY$117</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Synthesis!$CU$131:$FY$131</c:f>
              <c:numCache>
                <c:formatCode>0</c:formatCode>
                <c:ptCount val="83"/>
                <c:pt idx="0">
                  <c:v>0.5</c:v>
                </c:pt>
                <c:pt idx="1">
                  <c:v>0</c:v>
                </c:pt>
                <c:pt idx="2">
                  <c:v>0.5</c:v>
                </c:pt>
                <c:pt idx="3">
                  <c:v>1.8</c:v>
                </c:pt>
                <c:pt idx="4">
                  <c:v>0</c:v>
                </c:pt>
                <c:pt idx="5">
                  <c:v>1.8</c:v>
                </c:pt>
                <c:pt idx="6">
                  <c:v>0.5</c:v>
                </c:pt>
                <c:pt idx="7">
                  <c:v>0</c:v>
                </c:pt>
                <c:pt idx="8">
                  <c:v>0</c:v>
                </c:pt>
                <c:pt idx="9">
                  <c:v>1.8</c:v>
                </c:pt>
                <c:pt idx="10">
                  <c:v>1</c:v>
                </c:pt>
                <c:pt idx="11">
                  <c:v>0</c:v>
                </c:pt>
                <c:pt idx="12">
                  <c:v>0.5</c:v>
                </c:pt>
                <c:pt idx="13">
                  <c:v>0.3</c:v>
                </c:pt>
                <c:pt idx="14">
                  <c:v>0</c:v>
                </c:pt>
                <c:pt idx="15">
                  <c:v>0</c:v>
                </c:pt>
                <c:pt idx="16">
                  <c:v>0</c:v>
                </c:pt>
                <c:pt idx="17">
                  <c:v>0</c:v>
                </c:pt>
                <c:pt idx="18">
                  <c:v>1.2000000000000002</c:v>
                </c:pt>
                <c:pt idx="19">
                  <c:v>0</c:v>
                </c:pt>
                <c:pt idx="20">
                  <c:v>0.5</c:v>
                </c:pt>
                <c:pt idx="21">
                  <c:v>1.25</c:v>
                </c:pt>
                <c:pt idx="22">
                  <c:v>0.6</c:v>
                </c:pt>
                <c:pt idx="23">
                  <c:v>0</c:v>
                </c:pt>
                <c:pt idx="24">
                  <c:v>0</c:v>
                </c:pt>
                <c:pt idx="25">
                  <c:v>1.05</c:v>
                </c:pt>
                <c:pt idx="26">
                  <c:v>1.1000000000000001</c:v>
                </c:pt>
                <c:pt idx="27">
                  <c:v>2.5</c:v>
                </c:pt>
                <c:pt idx="28">
                  <c:v>1.3</c:v>
                </c:pt>
                <c:pt idx="29">
                  <c:v>0.7</c:v>
                </c:pt>
                <c:pt idx="30">
                  <c:v>0.8</c:v>
                </c:pt>
                <c:pt idx="31">
                  <c:v>0</c:v>
                </c:pt>
                <c:pt idx="32">
                  <c:v>0.8</c:v>
                </c:pt>
                <c:pt idx="33">
                  <c:v>2.4750000000000001</c:v>
                </c:pt>
                <c:pt idx="34">
                  <c:v>0.6</c:v>
                </c:pt>
                <c:pt idx="35">
                  <c:v>0</c:v>
                </c:pt>
                <c:pt idx="36">
                  <c:v>0.3</c:v>
                </c:pt>
                <c:pt idx="37">
                  <c:v>0</c:v>
                </c:pt>
                <c:pt idx="38">
                  <c:v>0.5</c:v>
                </c:pt>
                <c:pt idx="39">
                  <c:v>0.5</c:v>
                </c:pt>
                <c:pt idx="40">
                  <c:v>0.3</c:v>
                </c:pt>
                <c:pt idx="41">
                  <c:v>0</c:v>
                </c:pt>
                <c:pt idx="42">
                  <c:v>0</c:v>
                </c:pt>
                <c:pt idx="43">
                  <c:v>0.5</c:v>
                </c:pt>
                <c:pt idx="44">
                  <c:v>0.3</c:v>
                </c:pt>
                <c:pt idx="45">
                  <c:v>0</c:v>
                </c:pt>
                <c:pt idx="46">
                  <c:v>0</c:v>
                </c:pt>
                <c:pt idx="47">
                  <c:v>0</c:v>
                </c:pt>
                <c:pt idx="48">
                  <c:v>0</c:v>
                </c:pt>
                <c:pt idx="49">
                  <c:v>2</c:v>
                </c:pt>
                <c:pt idx="50">
                  <c:v>0</c:v>
                </c:pt>
                <c:pt idx="51">
                  <c:v>0</c:v>
                </c:pt>
                <c:pt idx="52">
                  <c:v>1.35</c:v>
                </c:pt>
                <c:pt idx="53">
                  <c:v>0</c:v>
                </c:pt>
                <c:pt idx="54">
                  <c:v>0</c:v>
                </c:pt>
                <c:pt idx="55">
                  <c:v>0</c:v>
                </c:pt>
                <c:pt idx="56">
                  <c:v>0.3</c:v>
                </c:pt>
                <c:pt idx="57">
                  <c:v>0.6</c:v>
                </c:pt>
                <c:pt idx="58">
                  <c:v>0</c:v>
                </c:pt>
                <c:pt idx="59">
                  <c:v>0</c:v>
                </c:pt>
                <c:pt idx="60">
                  <c:v>0</c:v>
                </c:pt>
                <c:pt idx="61">
                  <c:v>0</c:v>
                </c:pt>
                <c:pt idx="62">
                  <c:v>0.6</c:v>
                </c:pt>
                <c:pt idx="63">
                  <c:v>0.5</c:v>
                </c:pt>
                <c:pt idx="64">
                  <c:v>1.9500000000000002</c:v>
                </c:pt>
                <c:pt idx="65">
                  <c:v>0.5</c:v>
                </c:pt>
                <c:pt idx="66">
                  <c:v>0</c:v>
                </c:pt>
                <c:pt idx="67">
                  <c:v>0</c:v>
                </c:pt>
                <c:pt idx="68">
                  <c:v>0.6</c:v>
                </c:pt>
                <c:pt idx="69">
                  <c:v>0</c:v>
                </c:pt>
                <c:pt idx="70">
                  <c:v>0</c:v>
                </c:pt>
                <c:pt idx="71">
                  <c:v>0</c:v>
                </c:pt>
                <c:pt idx="72">
                  <c:v>0.35</c:v>
                </c:pt>
                <c:pt idx="73">
                  <c:v>0.6</c:v>
                </c:pt>
                <c:pt idx="74">
                  <c:v>0.8</c:v>
                </c:pt>
                <c:pt idx="75">
                  <c:v>0.65</c:v>
                </c:pt>
                <c:pt idx="76">
                  <c:v>0</c:v>
                </c:pt>
                <c:pt idx="77">
                  <c:v>1.6</c:v>
                </c:pt>
                <c:pt idx="78">
                  <c:v>0</c:v>
                </c:pt>
                <c:pt idx="79">
                  <c:v>1.55</c:v>
                </c:pt>
                <c:pt idx="80">
                  <c:v>0</c:v>
                </c:pt>
                <c:pt idx="81">
                  <c:v>0.95</c:v>
                </c:pt>
                <c:pt idx="82">
                  <c:v>0.85</c:v>
                </c:pt>
              </c:numCache>
            </c:numRef>
          </c:val>
          <c:extLst>
            <c:ext xmlns:c16="http://schemas.microsoft.com/office/drawing/2014/chart" uri="{C3380CC4-5D6E-409C-BE32-E72D297353CC}">
              <c16:uniqueId val="{00000003-A628-48E0-9842-97FD97D3C26D}"/>
            </c:ext>
          </c:extLst>
        </c:ser>
        <c:ser>
          <c:idx val="4"/>
          <c:order val="4"/>
          <c:tx>
            <c:strRef>
              <c:f>Synthesis!$B$132</c:f>
              <c:strCache>
                <c:ptCount val="1"/>
                <c:pt idx="0">
                  <c:v>Others</c:v>
                </c:pt>
              </c:strCache>
            </c:strRef>
          </c:tx>
          <c:spPr>
            <a:solidFill>
              <a:schemeClr val="accent5"/>
            </a:solidFill>
            <a:ln>
              <a:noFill/>
            </a:ln>
            <a:effectLst/>
          </c:spPr>
          <c:invertIfNegative val="0"/>
          <c:cat>
            <c:numRef>
              <c:f>Synthesis!$CU$117:$FY$117</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Synthesis!$CU$132:$FY$132</c:f>
              <c:numCache>
                <c:formatCode>0</c:formatCode>
                <c:ptCount val="83"/>
                <c:pt idx="0">
                  <c:v>2</c:v>
                </c:pt>
                <c:pt idx="1">
                  <c:v>1.1999999999999886</c:v>
                </c:pt>
                <c:pt idx="2">
                  <c:v>3.0000000000000071</c:v>
                </c:pt>
                <c:pt idx="3">
                  <c:v>7.2000000000000064</c:v>
                </c:pt>
                <c:pt idx="4">
                  <c:v>9.4500000000000028</c:v>
                </c:pt>
                <c:pt idx="5">
                  <c:v>7.7999999999999972</c:v>
                </c:pt>
                <c:pt idx="6">
                  <c:v>4.600000000000005</c:v>
                </c:pt>
                <c:pt idx="7">
                  <c:v>3.4000000000000021</c:v>
                </c:pt>
                <c:pt idx="8">
                  <c:v>6.0999999999999659</c:v>
                </c:pt>
                <c:pt idx="9">
                  <c:v>3.7500000000000071</c:v>
                </c:pt>
                <c:pt idx="10">
                  <c:v>4.5999999999999943</c:v>
                </c:pt>
                <c:pt idx="11">
                  <c:v>0</c:v>
                </c:pt>
                <c:pt idx="12">
                  <c:v>2.6500000000000057</c:v>
                </c:pt>
                <c:pt idx="13">
                  <c:v>6.1499999999999986</c:v>
                </c:pt>
                <c:pt idx="14">
                  <c:v>1.4999999999999929</c:v>
                </c:pt>
                <c:pt idx="15">
                  <c:v>7.3499999999999659</c:v>
                </c:pt>
                <c:pt idx="16">
                  <c:v>5.2499999999999716</c:v>
                </c:pt>
                <c:pt idx="17">
                  <c:v>4.8499999999999943</c:v>
                </c:pt>
                <c:pt idx="18">
                  <c:v>1.6000000000000014</c:v>
                </c:pt>
                <c:pt idx="19">
                  <c:v>0</c:v>
                </c:pt>
                <c:pt idx="20">
                  <c:v>7.5</c:v>
                </c:pt>
                <c:pt idx="21">
                  <c:v>5.5499999999999972</c:v>
                </c:pt>
                <c:pt idx="22">
                  <c:v>2.4999999999999929</c:v>
                </c:pt>
                <c:pt idx="23">
                  <c:v>0.40000000000000213</c:v>
                </c:pt>
                <c:pt idx="24">
                  <c:v>0.74999999999999289</c:v>
                </c:pt>
                <c:pt idx="25">
                  <c:v>6.3500000000000014</c:v>
                </c:pt>
                <c:pt idx="26">
                  <c:v>1.9000000000000057</c:v>
                </c:pt>
                <c:pt idx="27">
                  <c:v>4.6500000000000057</c:v>
                </c:pt>
                <c:pt idx="28">
                  <c:v>6.625</c:v>
                </c:pt>
                <c:pt idx="29">
                  <c:v>1.4999999999999929</c:v>
                </c:pt>
                <c:pt idx="30">
                  <c:v>0.75</c:v>
                </c:pt>
                <c:pt idx="31">
                  <c:v>2.5</c:v>
                </c:pt>
                <c:pt idx="32">
                  <c:v>7.7750000000000057</c:v>
                </c:pt>
                <c:pt idx="33">
                  <c:v>8.1000000000000014</c:v>
                </c:pt>
                <c:pt idx="34">
                  <c:v>4.0000000000000036</c:v>
                </c:pt>
                <c:pt idx="35">
                  <c:v>2.5</c:v>
                </c:pt>
                <c:pt idx="36">
                  <c:v>4.1500000000000057</c:v>
                </c:pt>
                <c:pt idx="37">
                  <c:v>6.8500000000000085</c:v>
                </c:pt>
                <c:pt idx="38">
                  <c:v>4.0999999999999943</c:v>
                </c:pt>
                <c:pt idx="39">
                  <c:v>5.4500000000000028</c:v>
                </c:pt>
                <c:pt idx="40">
                  <c:v>12.149999999999977</c:v>
                </c:pt>
                <c:pt idx="41">
                  <c:v>3.4000000000000021</c:v>
                </c:pt>
                <c:pt idx="42">
                  <c:v>5.5000000000000018</c:v>
                </c:pt>
                <c:pt idx="43">
                  <c:v>5.4499999999999922</c:v>
                </c:pt>
                <c:pt idx="44">
                  <c:v>4.9500000000000028</c:v>
                </c:pt>
                <c:pt idx="45">
                  <c:v>3.0399999999999991</c:v>
                </c:pt>
                <c:pt idx="46">
                  <c:v>4.25</c:v>
                </c:pt>
                <c:pt idx="47">
                  <c:v>1.25</c:v>
                </c:pt>
                <c:pt idx="48">
                  <c:v>6.2499999999999858</c:v>
                </c:pt>
                <c:pt idx="49">
                  <c:v>6.8999999999999915</c:v>
                </c:pt>
                <c:pt idx="50">
                  <c:v>2.0500000000000114</c:v>
                </c:pt>
                <c:pt idx="51">
                  <c:v>5.2500000000000426</c:v>
                </c:pt>
                <c:pt idx="52">
                  <c:v>2</c:v>
                </c:pt>
                <c:pt idx="53">
                  <c:v>7.1299999999999812</c:v>
                </c:pt>
                <c:pt idx="54">
                  <c:v>1.0000000000000036</c:v>
                </c:pt>
                <c:pt idx="55">
                  <c:v>4.0100000000000051</c:v>
                </c:pt>
                <c:pt idx="56">
                  <c:v>4.0499999999999901</c:v>
                </c:pt>
                <c:pt idx="57">
                  <c:v>1</c:v>
                </c:pt>
                <c:pt idx="58">
                  <c:v>3.0000000000000142</c:v>
                </c:pt>
                <c:pt idx="59">
                  <c:v>1</c:v>
                </c:pt>
                <c:pt idx="60">
                  <c:v>3.0499999999999972</c:v>
                </c:pt>
                <c:pt idx="61">
                  <c:v>7.2000000000000171</c:v>
                </c:pt>
                <c:pt idx="62">
                  <c:v>8.75</c:v>
                </c:pt>
                <c:pt idx="63">
                  <c:v>6.5</c:v>
                </c:pt>
                <c:pt idx="64">
                  <c:v>9.5999999999999801</c:v>
                </c:pt>
                <c:pt idx="65">
                  <c:v>4.3500000000000156</c:v>
                </c:pt>
                <c:pt idx="66">
                  <c:v>1.2500000000000036</c:v>
                </c:pt>
                <c:pt idx="67">
                  <c:v>14.999999999999943</c:v>
                </c:pt>
                <c:pt idx="68">
                  <c:v>8.0499999999999687</c:v>
                </c:pt>
                <c:pt idx="69">
                  <c:v>3.5999999999999979</c:v>
                </c:pt>
                <c:pt idx="70">
                  <c:v>0</c:v>
                </c:pt>
                <c:pt idx="71">
                  <c:v>0.29999999999999982</c:v>
                </c:pt>
                <c:pt idx="72">
                  <c:v>5.5999999999999943</c:v>
                </c:pt>
                <c:pt idx="73">
                  <c:v>3.5999999999999375</c:v>
                </c:pt>
                <c:pt idx="74">
                  <c:v>9.7499999999999929</c:v>
                </c:pt>
                <c:pt idx="75">
                  <c:v>2.649999999999995</c:v>
                </c:pt>
                <c:pt idx="76">
                  <c:v>6.2749999999999915</c:v>
                </c:pt>
                <c:pt idx="77">
                  <c:v>5.5999999999999943</c:v>
                </c:pt>
                <c:pt idx="78">
                  <c:v>6.5000000000000071</c:v>
                </c:pt>
                <c:pt idx="79">
                  <c:v>7.6500000000000021</c:v>
                </c:pt>
                <c:pt idx="80">
                  <c:v>5.0000000000000071</c:v>
                </c:pt>
                <c:pt idx="81">
                  <c:v>5.9500000000000171</c:v>
                </c:pt>
                <c:pt idx="82">
                  <c:v>1.3999999999999915</c:v>
                </c:pt>
              </c:numCache>
            </c:numRef>
          </c:val>
          <c:extLst>
            <c:ext xmlns:c16="http://schemas.microsoft.com/office/drawing/2014/chart" uri="{C3380CC4-5D6E-409C-BE32-E72D297353CC}">
              <c16:uniqueId val="{00000004-A628-48E0-9842-97FD97D3C26D}"/>
            </c:ext>
          </c:extLst>
        </c:ser>
        <c:dLbls>
          <c:showLegendKey val="0"/>
          <c:showVal val="0"/>
          <c:showCatName val="0"/>
          <c:showSerName val="0"/>
          <c:showPercent val="0"/>
          <c:showBubbleSize val="0"/>
        </c:dLbls>
        <c:gapWidth val="150"/>
        <c:overlap val="100"/>
        <c:axId val="228582528"/>
        <c:axId val="228584448"/>
      </c:barChart>
      <c:dateAx>
        <c:axId val="228582528"/>
        <c:scaling>
          <c:orientation val="minMax"/>
          <c:max val="45991"/>
          <c:min val="43891"/>
        </c:scaling>
        <c:delete val="0"/>
        <c:axPos val="b"/>
        <c:title>
          <c:tx>
            <c:rich>
              <a:bodyPr rot="0" vert="horz"/>
              <a:lstStyle/>
              <a:p>
                <a:pPr>
                  <a:defRPr lang="fr-FR" sz="600" b="0" i="1" u="none" strike="noStrike" kern="1200" baseline="0">
                    <a:solidFill>
                      <a:srgbClr val="003C64"/>
                    </a:solidFill>
                    <a:effectLst/>
                    <a:latin typeface="Arial"/>
                    <a:ea typeface="Calibri"/>
                    <a:cs typeface="Arial"/>
                  </a:defRPr>
                </a:pPr>
                <a:r>
                  <a:rPr lang="fr-FR" sz="600" b="0" i="1" u="none" strike="noStrike" kern="1200" baseline="0">
                    <a:solidFill>
                      <a:srgbClr val="003C64"/>
                    </a:solidFill>
                    <a:effectLst/>
                    <a:latin typeface="Arial"/>
                    <a:ea typeface="Calibri"/>
                    <a:cs typeface="Arial"/>
                  </a:rPr>
                  <a:t>Source : Bloomberg, Amundi Inv. Inst., données au 30 octobre 2025</a:t>
                </a:r>
              </a:p>
            </c:rich>
          </c:tx>
          <c:layout>
            <c:manualLayout>
              <c:xMode val="edge"/>
              <c:yMode val="edge"/>
              <c:x val="0"/>
              <c:y val="0.95121984251968505"/>
            </c:manualLayout>
          </c:layout>
          <c:overlay val="0"/>
          <c:spPr>
            <a:noFill/>
            <a:ln>
              <a:noFill/>
            </a:ln>
            <a:effectLst/>
          </c:spPr>
        </c:title>
        <c:numFmt formatCode="mm\-yy" sourceLinked="0"/>
        <c:majorTickMark val="out"/>
        <c:minorTickMark val="none"/>
        <c:tickLblPos val="low"/>
        <c:spPr>
          <a:noFill/>
          <a:ln w="6350" cap="flat" cmpd="sng" algn="ctr">
            <a:solidFill>
              <a:schemeClr val="bg1">
                <a:lumMod val="50000"/>
              </a:schemeClr>
            </a:solidFill>
            <a:prstDash val="solid"/>
            <a:round/>
            <a:headEnd type="none" w="med" len="med"/>
            <a:tailEnd type="none" w="med" len="med"/>
          </a:ln>
          <a:effectLst/>
        </c:spPr>
        <c:txPr>
          <a:bodyPr rot="-5400000" vert="horz"/>
          <a:lstStyle/>
          <a:p>
            <a:pPr>
              <a:defRPr sz="400"/>
            </a:pPr>
            <a:endParaRPr lang="fr-FR"/>
          </a:p>
        </c:txPr>
        <c:crossAx val="228584448"/>
        <c:crosses val="autoZero"/>
        <c:auto val="1"/>
        <c:lblOffset val="100"/>
        <c:baseTimeUnit val="months"/>
        <c:majorUnit val="2"/>
        <c:majorTimeUnit val="months"/>
      </c:dateAx>
      <c:valAx>
        <c:axId val="228584448"/>
        <c:scaling>
          <c:orientation val="minMax"/>
          <c:max val="90"/>
        </c:scaling>
        <c:delete val="0"/>
        <c:axPos val="l"/>
        <c:majorGridlines>
          <c:spPr>
            <a:ln w="3175" cap="flat" cmpd="sng" algn="ctr">
              <a:solidFill>
                <a:srgbClr val="767A7E">
                  <a:lumMod val="100000"/>
                </a:srgbClr>
              </a:solidFill>
              <a:prstDash val="sysDash"/>
              <a:round/>
            </a:ln>
            <a:effectLst/>
          </c:spPr>
        </c:majorGridlines>
        <c:numFmt formatCode="0" sourceLinked="1"/>
        <c:majorTickMark val="none"/>
        <c:minorTickMark val="none"/>
        <c:tickLblPos val="nextTo"/>
        <c:spPr>
          <a:noFill/>
          <a:ln w="3175" cap="flat" cmpd="sng" algn="ctr">
            <a:solidFill>
              <a:schemeClr val="bg1">
                <a:lumMod val="50000"/>
              </a:schemeClr>
            </a:solidFill>
            <a:prstDash val="solid"/>
            <a:round/>
            <a:headEnd type="none" w="med" len="med"/>
            <a:tailEnd type="none" w="med" len="med"/>
          </a:ln>
          <a:effectLst/>
        </c:spPr>
        <c:txPr>
          <a:bodyPr rot="-60000000" vert="horz"/>
          <a:lstStyle/>
          <a:p>
            <a:pPr>
              <a:defRPr/>
            </a:pPr>
            <a:endParaRPr lang="fr-FR"/>
          </a:p>
        </c:txPr>
        <c:crossAx val="228582528"/>
        <c:crosses val="autoZero"/>
        <c:crossBetween val="between"/>
      </c:valAx>
      <c:spPr>
        <a:solidFill>
          <a:schemeClr val="bg1"/>
        </a:solidFill>
        <a:ln>
          <a:noFill/>
        </a:ln>
        <a:effectLst/>
      </c:spPr>
    </c:plotArea>
    <c:legend>
      <c:legendPos val="b"/>
      <c:layout>
        <c:manualLayout>
          <c:xMode val="edge"/>
          <c:yMode val="edge"/>
          <c:x val="6.2499450271220475E-3"/>
          <c:y val="0.86788772225828059"/>
          <c:w val="0.99375000000000002"/>
          <c:h val="5.0279274892683454E-2"/>
        </c:manualLayout>
      </c:layout>
      <c:overlay val="0"/>
      <c:spPr>
        <a:noFill/>
        <a:ln w="25400">
          <a:noFill/>
        </a:ln>
        <a:effectLst/>
      </c:spPr>
      <c:txPr>
        <a:bodyPr rot="0" vert="horz"/>
        <a:lstStyle/>
        <a:p>
          <a:pPr>
            <a:defRPr lang="en-US"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rgbClr val="F4F4F2"/>
    </a:solidFill>
    <a:ln w="25400" cap="flat" cmpd="sng" algn="ctr">
      <a:noFill/>
      <a:round/>
    </a:ln>
    <a:effectLst/>
  </c:spPr>
  <c:txPr>
    <a:bodyPr/>
    <a:lstStyle/>
    <a:p>
      <a:pPr>
        <a:defRPr sz="400">
          <a:latin typeface="Arial" panose="020B0604020202020204" pitchFamily="34" charset="0"/>
          <a:cs typeface="Arial" panose="020B0604020202020204" pitchFamily="34" charset="0"/>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30185185185185E-2"/>
          <c:y val="5.8058333333333337E-2"/>
          <c:w val="0.89964861111111116"/>
          <c:h val="0.6857391639067103"/>
        </c:manualLayout>
      </c:layout>
      <c:barChart>
        <c:barDir val="col"/>
        <c:grouping val="stacked"/>
        <c:varyColors val="0"/>
        <c:ser>
          <c:idx val="0"/>
          <c:order val="0"/>
          <c:tx>
            <c:strRef>
              <c:f>'Synthesis III'!$B$126</c:f>
              <c:strCache>
                <c:ptCount val="1"/>
                <c:pt idx="0">
                  <c:v>AAA</c:v>
                </c:pt>
              </c:strCache>
            </c:strRef>
          </c:tx>
          <c:spPr>
            <a:solidFill>
              <a:srgbClr val="004F9F">
                <a:lumMod val="100000"/>
              </a:srgbClr>
            </a:solidFill>
            <a:ln w="22225" cap="flat" cmpd="sng" algn="ctr">
              <a:noFill/>
              <a:prstDash val="solid"/>
              <a:round/>
              <a:headEnd type="none" w="med" len="med"/>
              <a:tailEnd type="none" w="med" len="med"/>
            </a:ln>
            <a:effectLst/>
          </c:spPr>
          <c:invertIfNegative val="0"/>
          <c:cat>
            <c:numRef>
              <c:f>'Synthesis III'!$O$106:$CS$106</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III'!$O$126:$CS$126</c:f>
              <c:numCache>
                <c:formatCode>0</c:formatCode>
                <c:ptCount val="83"/>
                <c:pt idx="0">
                  <c:v>15.75</c:v>
                </c:pt>
                <c:pt idx="1">
                  <c:v>6.3500000000000005</c:v>
                </c:pt>
                <c:pt idx="2">
                  <c:v>5.5</c:v>
                </c:pt>
                <c:pt idx="3">
                  <c:v>3.2350000000000003</c:v>
                </c:pt>
                <c:pt idx="4">
                  <c:v>12</c:v>
                </c:pt>
                <c:pt idx="5">
                  <c:v>16.75</c:v>
                </c:pt>
                <c:pt idx="6">
                  <c:v>4</c:v>
                </c:pt>
                <c:pt idx="7">
                  <c:v>0.3</c:v>
                </c:pt>
                <c:pt idx="8">
                  <c:v>5.25</c:v>
                </c:pt>
                <c:pt idx="9">
                  <c:v>3</c:v>
                </c:pt>
                <c:pt idx="10">
                  <c:v>4.55</c:v>
                </c:pt>
                <c:pt idx="11">
                  <c:v>0</c:v>
                </c:pt>
                <c:pt idx="12">
                  <c:v>9.8000000000000007</c:v>
                </c:pt>
                <c:pt idx="13">
                  <c:v>6</c:v>
                </c:pt>
                <c:pt idx="14">
                  <c:v>7.25</c:v>
                </c:pt>
                <c:pt idx="15">
                  <c:v>7</c:v>
                </c:pt>
                <c:pt idx="16">
                  <c:v>2</c:v>
                </c:pt>
                <c:pt idx="17">
                  <c:v>0</c:v>
                </c:pt>
                <c:pt idx="18">
                  <c:v>10.025</c:v>
                </c:pt>
                <c:pt idx="19">
                  <c:v>4</c:v>
                </c:pt>
                <c:pt idx="20">
                  <c:v>15.85</c:v>
                </c:pt>
                <c:pt idx="21">
                  <c:v>7.3</c:v>
                </c:pt>
                <c:pt idx="22">
                  <c:v>0.5</c:v>
                </c:pt>
                <c:pt idx="23">
                  <c:v>0</c:v>
                </c:pt>
                <c:pt idx="24">
                  <c:v>11.5</c:v>
                </c:pt>
                <c:pt idx="25">
                  <c:v>1.5</c:v>
                </c:pt>
                <c:pt idx="26">
                  <c:v>8</c:v>
                </c:pt>
                <c:pt idx="27">
                  <c:v>7</c:v>
                </c:pt>
                <c:pt idx="28">
                  <c:v>3.5</c:v>
                </c:pt>
                <c:pt idx="29">
                  <c:v>2</c:v>
                </c:pt>
                <c:pt idx="30">
                  <c:v>0.75</c:v>
                </c:pt>
                <c:pt idx="31">
                  <c:v>8.25</c:v>
                </c:pt>
                <c:pt idx="32">
                  <c:v>14.85</c:v>
                </c:pt>
                <c:pt idx="33">
                  <c:v>17.25</c:v>
                </c:pt>
                <c:pt idx="34">
                  <c:v>2</c:v>
                </c:pt>
                <c:pt idx="35">
                  <c:v>1.75</c:v>
                </c:pt>
                <c:pt idx="36">
                  <c:v>16</c:v>
                </c:pt>
                <c:pt idx="37">
                  <c:v>7</c:v>
                </c:pt>
                <c:pt idx="38">
                  <c:v>7.55</c:v>
                </c:pt>
                <c:pt idx="39">
                  <c:v>11.75</c:v>
                </c:pt>
                <c:pt idx="40">
                  <c:v>24.9</c:v>
                </c:pt>
                <c:pt idx="41">
                  <c:v>5.8</c:v>
                </c:pt>
                <c:pt idx="42">
                  <c:v>9</c:v>
                </c:pt>
                <c:pt idx="43">
                  <c:v>5.8</c:v>
                </c:pt>
                <c:pt idx="44">
                  <c:v>6.8</c:v>
                </c:pt>
                <c:pt idx="45">
                  <c:v>3.75</c:v>
                </c:pt>
                <c:pt idx="46">
                  <c:v>0.5</c:v>
                </c:pt>
                <c:pt idx="47">
                  <c:v>0</c:v>
                </c:pt>
                <c:pt idx="48">
                  <c:v>8.65</c:v>
                </c:pt>
                <c:pt idx="49">
                  <c:v>16.5</c:v>
                </c:pt>
                <c:pt idx="50">
                  <c:v>7.25</c:v>
                </c:pt>
                <c:pt idx="51">
                  <c:v>6.55</c:v>
                </c:pt>
                <c:pt idx="52">
                  <c:v>4.25</c:v>
                </c:pt>
                <c:pt idx="53">
                  <c:v>5.6</c:v>
                </c:pt>
                <c:pt idx="54">
                  <c:v>0.03</c:v>
                </c:pt>
                <c:pt idx="55">
                  <c:v>12.44</c:v>
                </c:pt>
                <c:pt idx="56">
                  <c:v>4.0750000000000002</c:v>
                </c:pt>
                <c:pt idx="57">
                  <c:v>1</c:v>
                </c:pt>
                <c:pt idx="58">
                  <c:v>0.25</c:v>
                </c:pt>
                <c:pt idx="59">
                  <c:v>0</c:v>
                </c:pt>
                <c:pt idx="60">
                  <c:v>13.4</c:v>
                </c:pt>
                <c:pt idx="61">
                  <c:v>6.35</c:v>
                </c:pt>
                <c:pt idx="62">
                  <c:v>15.5</c:v>
                </c:pt>
                <c:pt idx="63">
                  <c:v>5.5</c:v>
                </c:pt>
                <c:pt idx="64">
                  <c:v>20.149999999999999</c:v>
                </c:pt>
                <c:pt idx="65">
                  <c:v>13.35</c:v>
                </c:pt>
                <c:pt idx="66">
                  <c:v>2.5499999999999998</c:v>
                </c:pt>
                <c:pt idx="67">
                  <c:v>10</c:v>
                </c:pt>
                <c:pt idx="68">
                  <c:v>5.85</c:v>
                </c:pt>
                <c:pt idx="69">
                  <c:v>3.5</c:v>
                </c:pt>
                <c:pt idx="70">
                  <c:v>0</c:v>
                </c:pt>
                <c:pt idx="71">
                  <c:v>0</c:v>
                </c:pt>
                <c:pt idx="72">
                  <c:v>26.35</c:v>
                </c:pt>
                <c:pt idx="73">
                  <c:v>15.499999999999998</c:v>
                </c:pt>
                <c:pt idx="74">
                  <c:v>0.75</c:v>
                </c:pt>
                <c:pt idx="75">
                  <c:v>0.5</c:v>
                </c:pt>
                <c:pt idx="76">
                  <c:v>7</c:v>
                </c:pt>
                <c:pt idx="77">
                  <c:v>2.5</c:v>
                </c:pt>
                <c:pt idx="78">
                  <c:v>1.25</c:v>
                </c:pt>
                <c:pt idx="79">
                  <c:v>5.5</c:v>
                </c:pt>
                <c:pt idx="80">
                  <c:v>7.5</c:v>
                </c:pt>
                <c:pt idx="81">
                  <c:v>1</c:v>
                </c:pt>
                <c:pt idx="82">
                  <c:v>0.5</c:v>
                </c:pt>
              </c:numCache>
            </c:numRef>
          </c:val>
          <c:extLst>
            <c:ext xmlns:c16="http://schemas.microsoft.com/office/drawing/2014/chart" uri="{C3380CC4-5D6E-409C-BE32-E72D297353CC}">
              <c16:uniqueId val="{00000000-980C-4D67-986F-586C86F12D52}"/>
            </c:ext>
          </c:extLst>
        </c:ser>
        <c:ser>
          <c:idx val="1"/>
          <c:order val="1"/>
          <c:tx>
            <c:strRef>
              <c:f>'Synthesis III'!$B$127</c:f>
              <c:strCache>
                <c:ptCount val="1"/>
                <c:pt idx="0">
                  <c:v>AA</c:v>
                </c:pt>
              </c:strCache>
            </c:strRef>
          </c:tx>
          <c:spPr>
            <a:solidFill>
              <a:srgbClr val="39B2B6">
                <a:lumMod val="100000"/>
              </a:srgbClr>
            </a:solidFill>
            <a:ln w="22225" cap="flat" cmpd="sng" algn="ctr">
              <a:noFill/>
              <a:prstDash val="solid"/>
              <a:round/>
              <a:headEnd type="none" w="med" len="med"/>
              <a:tailEnd type="none" w="med" len="med"/>
            </a:ln>
            <a:effectLst/>
          </c:spPr>
          <c:invertIfNegative val="0"/>
          <c:cat>
            <c:numRef>
              <c:f>'Synthesis III'!$O$106:$CS$106</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III'!$O$127:$CS$127</c:f>
              <c:numCache>
                <c:formatCode>0</c:formatCode>
                <c:ptCount val="83"/>
                <c:pt idx="0">
                  <c:v>6.15</c:v>
                </c:pt>
                <c:pt idx="1">
                  <c:v>3.7</c:v>
                </c:pt>
                <c:pt idx="2">
                  <c:v>4</c:v>
                </c:pt>
                <c:pt idx="3">
                  <c:v>4.75</c:v>
                </c:pt>
                <c:pt idx="4">
                  <c:v>8.5500000000000007</c:v>
                </c:pt>
                <c:pt idx="5">
                  <c:v>10.3</c:v>
                </c:pt>
                <c:pt idx="6">
                  <c:v>4.45</c:v>
                </c:pt>
                <c:pt idx="7">
                  <c:v>1.25</c:v>
                </c:pt>
                <c:pt idx="8">
                  <c:v>2.25</c:v>
                </c:pt>
                <c:pt idx="9">
                  <c:v>2.75</c:v>
                </c:pt>
                <c:pt idx="10">
                  <c:v>11.25</c:v>
                </c:pt>
                <c:pt idx="11">
                  <c:v>0</c:v>
                </c:pt>
                <c:pt idx="12">
                  <c:v>5.25</c:v>
                </c:pt>
                <c:pt idx="13">
                  <c:v>1.6423639999999999</c:v>
                </c:pt>
                <c:pt idx="14">
                  <c:v>7.63</c:v>
                </c:pt>
                <c:pt idx="15">
                  <c:v>18.149999999999999</c:v>
                </c:pt>
                <c:pt idx="16">
                  <c:v>13.600000000000001</c:v>
                </c:pt>
                <c:pt idx="17">
                  <c:v>13.704556</c:v>
                </c:pt>
                <c:pt idx="18">
                  <c:v>2.902355</c:v>
                </c:pt>
                <c:pt idx="19">
                  <c:v>0.25</c:v>
                </c:pt>
                <c:pt idx="20">
                  <c:v>1.85</c:v>
                </c:pt>
                <c:pt idx="21">
                  <c:v>4.5999999999999996</c:v>
                </c:pt>
                <c:pt idx="22">
                  <c:v>4.5999999999999996</c:v>
                </c:pt>
                <c:pt idx="23">
                  <c:v>1.25</c:v>
                </c:pt>
                <c:pt idx="24">
                  <c:v>3.6</c:v>
                </c:pt>
                <c:pt idx="25">
                  <c:v>3.5</c:v>
                </c:pt>
                <c:pt idx="26">
                  <c:v>4.8499999999999996</c:v>
                </c:pt>
                <c:pt idx="27">
                  <c:v>0.5</c:v>
                </c:pt>
                <c:pt idx="28">
                  <c:v>5.6</c:v>
                </c:pt>
                <c:pt idx="29">
                  <c:v>7.65</c:v>
                </c:pt>
                <c:pt idx="30">
                  <c:v>0.75</c:v>
                </c:pt>
                <c:pt idx="31">
                  <c:v>1.75</c:v>
                </c:pt>
                <c:pt idx="32">
                  <c:v>4.3</c:v>
                </c:pt>
                <c:pt idx="33">
                  <c:v>4.7</c:v>
                </c:pt>
                <c:pt idx="34">
                  <c:v>2.7</c:v>
                </c:pt>
                <c:pt idx="35">
                  <c:v>0.75</c:v>
                </c:pt>
                <c:pt idx="36">
                  <c:v>1.5</c:v>
                </c:pt>
                <c:pt idx="37">
                  <c:v>6.8</c:v>
                </c:pt>
                <c:pt idx="38">
                  <c:v>11.95</c:v>
                </c:pt>
                <c:pt idx="39">
                  <c:v>3.5500000000000003</c:v>
                </c:pt>
                <c:pt idx="40">
                  <c:v>13.95</c:v>
                </c:pt>
                <c:pt idx="41">
                  <c:v>2.85</c:v>
                </c:pt>
                <c:pt idx="42">
                  <c:v>1.75</c:v>
                </c:pt>
                <c:pt idx="43">
                  <c:v>5.75</c:v>
                </c:pt>
                <c:pt idx="44">
                  <c:v>6.5</c:v>
                </c:pt>
                <c:pt idx="45">
                  <c:v>3.6151776059999996</c:v>
                </c:pt>
                <c:pt idx="46">
                  <c:v>11</c:v>
                </c:pt>
                <c:pt idx="47">
                  <c:v>0.5</c:v>
                </c:pt>
                <c:pt idx="48">
                  <c:v>13.11408853</c:v>
                </c:pt>
                <c:pt idx="49">
                  <c:v>9.1</c:v>
                </c:pt>
                <c:pt idx="50">
                  <c:v>11.6</c:v>
                </c:pt>
                <c:pt idx="51">
                  <c:v>12.836440886</c:v>
                </c:pt>
                <c:pt idx="52">
                  <c:v>8.1</c:v>
                </c:pt>
                <c:pt idx="53">
                  <c:v>10.979999999999999</c:v>
                </c:pt>
                <c:pt idx="54">
                  <c:v>3.7613920620000005</c:v>
                </c:pt>
                <c:pt idx="55">
                  <c:v>4.2450000000000001</c:v>
                </c:pt>
                <c:pt idx="56">
                  <c:v>7.35</c:v>
                </c:pt>
                <c:pt idx="57">
                  <c:v>1.461312696</c:v>
                </c:pt>
                <c:pt idx="58">
                  <c:v>10.25</c:v>
                </c:pt>
                <c:pt idx="59">
                  <c:v>1.301906072</c:v>
                </c:pt>
                <c:pt idx="60">
                  <c:v>6.25</c:v>
                </c:pt>
                <c:pt idx="61">
                  <c:v>6.8</c:v>
                </c:pt>
                <c:pt idx="62">
                  <c:v>4.75</c:v>
                </c:pt>
                <c:pt idx="63">
                  <c:v>4.1500000000000004</c:v>
                </c:pt>
                <c:pt idx="64">
                  <c:v>11.4</c:v>
                </c:pt>
                <c:pt idx="65">
                  <c:v>2.6</c:v>
                </c:pt>
                <c:pt idx="66">
                  <c:v>2.2199294319999998</c:v>
                </c:pt>
                <c:pt idx="67">
                  <c:v>10.049999999999999</c:v>
                </c:pt>
                <c:pt idx="68">
                  <c:v>12.650000000000004</c:v>
                </c:pt>
                <c:pt idx="69">
                  <c:v>7.15</c:v>
                </c:pt>
                <c:pt idx="70">
                  <c:v>1</c:v>
                </c:pt>
                <c:pt idx="71">
                  <c:v>0</c:v>
                </c:pt>
                <c:pt idx="72">
                  <c:v>6.1</c:v>
                </c:pt>
                <c:pt idx="73">
                  <c:v>13.8</c:v>
                </c:pt>
                <c:pt idx="74">
                  <c:v>5.4</c:v>
                </c:pt>
                <c:pt idx="75">
                  <c:v>17</c:v>
                </c:pt>
                <c:pt idx="76">
                  <c:v>8.3000000000000007</c:v>
                </c:pt>
                <c:pt idx="77">
                  <c:v>6.8</c:v>
                </c:pt>
                <c:pt idx="78">
                  <c:v>0.75</c:v>
                </c:pt>
                <c:pt idx="79">
                  <c:v>1.25</c:v>
                </c:pt>
                <c:pt idx="80">
                  <c:v>5.35</c:v>
                </c:pt>
                <c:pt idx="81">
                  <c:v>4.4499999999999993</c:v>
                </c:pt>
                <c:pt idx="82">
                  <c:v>14.45</c:v>
                </c:pt>
              </c:numCache>
            </c:numRef>
          </c:val>
          <c:extLst>
            <c:ext xmlns:c16="http://schemas.microsoft.com/office/drawing/2014/chart" uri="{C3380CC4-5D6E-409C-BE32-E72D297353CC}">
              <c16:uniqueId val="{00000001-980C-4D67-986F-586C86F12D52}"/>
            </c:ext>
          </c:extLst>
        </c:ser>
        <c:ser>
          <c:idx val="2"/>
          <c:order val="2"/>
          <c:tx>
            <c:strRef>
              <c:f>'Synthesis III'!$B$128</c:f>
              <c:strCache>
                <c:ptCount val="1"/>
                <c:pt idx="0">
                  <c:v>A</c:v>
                </c:pt>
              </c:strCache>
            </c:strRef>
          </c:tx>
          <c:spPr>
            <a:solidFill>
              <a:srgbClr val="E6325E">
                <a:lumMod val="100000"/>
              </a:srgbClr>
            </a:solidFill>
            <a:ln w="22225" cap="flat" cmpd="sng" algn="ctr">
              <a:noFill/>
              <a:prstDash val="solid"/>
              <a:round/>
              <a:headEnd type="none" w="med" len="med"/>
              <a:tailEnd type="none" w="med" len="med"/>
            </a:ln>
            <a:effectLst/>
          </c:spPr>
          <c:invertIfNegative val="0"/>
          <c:cat>
            <c:numRef>
              <c:f>'Synthesis III'!$O$106:$CS$106</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III'!$O$128:$CS$128</c:f>
              <c:numCache>
                <c:formatCode>0</c:formatCode>
                <c:ptCount val="83"/>
                <c:pt idx="0">
                  <c:v>24.15</c:v>
                </c:pt>
                <c:pt idx="1">
                  <c:v>22.713999999999999</c:v>
                </c:pt>
                <c:pt idx="2">
                  <c:v>18.12</c:v>
                </c:pt>
                <c:pt idx="3">
                  <c:v>16.95</c:v>
                </c:pt>
                <c:pt idx="4">
                  <c:v>22.536999999999999</c:v>
                </c:pt>
                <c:pt idx="5">
                  <c:v>33.200000000000003</c:v>
                </c:pt>
                <c:pt idx="6">
                  <c:v>9</c:v>
                </c:pt>
                <c:pt idx="7">
                  <c:v>14.3</c:v>
                </c:pt>
                <c:pt idx="8">
                  <c:v>21.650000000000002</c:v>
                </c:pt>
                <c:pt idx="9">
                  <c:v>22.5</c:v>
                </c:pt>
                <c:pt idx="10">
                  <c:v>18.479999999999997</c:v>
                </c:pt>
                <c:pt idx="11">
                  <c:v>4.1500000000000004</c:v>
                </c:pt>
                <c:pt idx="12">
                  <c:v>25.2</c:v>
                </c:pt>
                <c:pt idx="13">
                  <c:v>27.65</c:v>
                </c:pt>
                <c:pt idx="14">
                  <c:v>25.4</c:v>
                </c:pt>
                <c:pt idx="15">
                  <c:v>32.39</c:v>
                </c:pt>
                <c:pt idx="16">
                  <c:v>36.25</c:v>
                </c:pt>
                <c:pt idx="17">
                  <c:v>15.55</c:v>
                </c:pt>
                <c:pt idx="18">
                  <c:v>5.6063000000000001</c:v>
                </c:pt>
                <c:pt idx="19">
                  <c:v>2.75</c:v>
                </c:pt>
                <c:pt idx="20">
                  <c:v>18.95</c:v>
                </c:pt>
                <c:pt idx="21">
                  <c:v>11.45</c:v>
                </c:pt>
                <c:pt idx="22">
                  <c:v>9.2400000196799983</c:v>
                </c:pt>
                <c:pt idx="23">
                  <c:v>4.867</c:v>
                </c:pt>
                <c:pt idx="24">
                  <c:v>13.6</c:v>
                </c:pt>
                <c:pt idx="25">
                  <c:v>16.3</c:v>
                </c:pt>
                <c:pt idx="26">
                  <c:v>20.175000000000001</c:v>
                </c:pt>
                <c:pt idx="27">
                  <c:v>11.9</c:v>
                </c:pt>
                <c:pt idx="28">
                  <c:v>15.3</c:v>
                </c:pt>
                <c:pt idx="29">
                  <c:v>19.150000000000002</c:v>
                </c:pt>
                <c:pt idx="30">
                  <c:v>2.9</c:v>
                </c:pt>
                <c:pt idx="31">
                  <c:v>10</c:v>
                </c:pt>
                <c:pt idx="32">
                  <c:v>16.3</c:v>
                </c:pt>
                <c:pt idx="33">
                  <c:v>15.2</c:v>
                </c:pt>
                <c:pt idx="34">
                  <c:v>14.649999999999999</c:v>
                </c:pt>
                <c:pt idx="35">
                  <c:v>0.25</c:v>
                </c:pt>
                <c:pt idx="36">
                  <c:v>21.95</c:v>
                </c:pt>
                <c:pt idx="37">
                  <c:v>16.899999999999999</c:v>
                </c:pt>
                <c:pt idx="38">
                  <c:v>15.149999999999999</c:v>
                </c:pt>
                <c:pt idx="39">
                  <c:v>12.600000000000001</c:v>
                </c:pt>
                <c:pt idx="40">
                  <c:v>22.949999999999996</c:v>
                </c:pt>
                <c:pt idx="41">
                  <c:v>8.5500000000000007</c:v>
                </c:pt>
                <c:pt idx="42">
                  <c:v>3.35</c:v>
                </c:pt>
                <c:pt idx="43">
                  <c:v>15.425000000000001</c:v>
                </c:pt>
                <c:pt idx="44">
                  <c:v>15.6</c:v>
                </c:pt>
                <c:pt idx="45">
                  <c:v>12.912289999999999</c:v>
                </c:pt>
                <c:pt idx="46">
                  <c:v>27.199999999999996</c:v>
                </c:pt>
                <c:pt idx="47">
                  <c:v>5.9</c:v>
                </c:pt>
                <c:pt idx="48">
                  <c:v>38.300000000000004</c:v>
                </c:pt>
                <c:pt idx="49">
                  <c:v>15.85</c:v>
                </c:pt>
                <c:pt idx="50">
                  <c:v>19.499999999999993</c:v>
                </c:pt>
                <c:pt idx="51">
                  <c:v>20.6</c:v>
                </c:pt>
                <c:pt idx="52">
                  <c:v>31.274598575000006</c:v>
                </c:pt>
                <c:pt idx="53">
                  <c:v>38.508575999999998</c:v>
                </c:pt>
                <c:pt idx="54">
                  <c:v>10.354324000000002</c:v>
                </c:pt>
                <c:pt idx="55">
                  <c:v>17.440999999999999</c:v>
                </c:pt>
                <c:pt idx="56">
                  <c:v>20.355</c:v>
                </c:pt>
                <c:pt idx="57">
                  <c:v>9.3000000000000007</c:v>
                </c:pt>
                <c:pt idx="58">
                  <c:v>15.851999999999999</c:v>
                </c:pt>
                <c:pt idx="59">
                  <c:v>4.5</c:v>
                </c:pt>
                <c:pt idx="60">
                  <c:v>32.159999999999997</c:v>
                </c:pt>
                <c:pt idx="61">
                  <c:v>23.1</c:v>
                </c:pt>
                <c:pt idx="62">
                  <c:v>23.08</c:v>
                </c:pt>
                <c:pt idx="63">
                  <c:v>13.239999999999998</c:v>
                </c:pt>
                <c:pt idx="64">
                  <c:v>28.650000000000002</c:v>
                </c:pt>
                <c:pt idx="65">
                  <c:v>13.56</c:v>
                </c:pt>
                <c:pt idx="66">
                  <c:v>7.35</c:v>
                </c:pt>
                <c:pt idx="67">
                  <c:v>36.25</c:v>
                </c:pt>
                <c:pt idx="68">
                  <c:v>35.949999999999996</c:v>
                </c:pt>
                <c:pt idx="69">
                  <c:v>10</c:v>
                </c:pt>
                <c:pt idx="70">
                  <c:v>9.8500000000000014</c:v>
                </c:pt>
                <c:pt idx="71">
                  <c:v>0</c:v>
                </c:pt>
                <c:pt idx="72">
                  <c:v>15.824999999999999</c:v>
                </c:pt>
                <c:pt idx="73">
                  <c:v>37.199999999999996</c:v>
                </c:pt>
                <c:pt idx="74">
                  <c:v>17.549999999999997</c:v>
                </c:pt>
                <c:pt idx="75">
                  <c:v>6.8</c:v>
                </c:pt>
                <c:pt idx="76">
                  <c:v>39.350000000000009</c:v>
                </c:pt>
                <c:pt idx="77">
                  <c:v>23.5</c:v>
                </c:pt>
                <c:pt idx="78">
                  <c:v>20.85</c:v>
                </c:pt>
                <c:pt idx="79">
                  <c:v>16.7</c:v>
                </c:pt>
                <c:pt idx="80">
                  <c:v>20.274999999999999</c:v>
                </c:pt>
                <c:pt idx="81">
                  <c:v>12.05</c:v>
                </c:pt>
                <c:pt idx="82">
                  <c:v>14.099999999999998</c:v>
                </c:pt>
              </c:numCache>
            </c:numRef>
          </c:val>
          <c:extLst>
            <c:ext xmlns:c16="http://schemas.microsoft.com/office/drawing/2014/chart" uri="{C3380CC4-5D6E-409C-BE32-E72D297353CC}">
              <c16:uniqueId val="{00000002-980C-4D67-986F-586C86F12D52}"/>
            </c:ext>
          </c:extLst>
        </c:ser>
        <c:ser>
          <c:idx val="3"/>
          <c:order val="3"/>
          <c:tx>
            <c:strRef>
              <c:f>'Synthesis III'!$B$129</c:f>
              <c:strCache>
                <c:ptCount val="1"/>
                <c:pt idx="0">
                  <c:v>BBB</c:v>
                </c:pt>
              </c:strCache>
            </c:strRef>
          </c:tx>
          <c:spPr>
            <a:solidFill>
              <a:srgbClr val="F07D00">
                <a:lumMod val="100000"/>
              </a:srgbClr>
            </a:solidFill>
            <a:ln w="22225">
              <a:noFill/>
            </a:ln>
            <a:effectLst/>
          </c:spPr>
          <c:invertIfNegative val="0"/>
          <c:cat>
            <c:numRef>
              <c:f>'Synthesis III'!$O$106:$CS$106</c:f>
              <c:numCache>
                <c:formatCode>[$-40C]mmm\-yy;@</c:formatCode>
                <c:ptCount val="83"/>
                <c:pt idx="0">
                  <c:v>43466</c:v>
                </c:pt>
                <c:pt idx="1">
                  <c:v>43497</c:v>
                </c:pt>
                <c:pt idx="2">
                  <c:v>43525</c:v>
                </c:pt>
                <c:pt idx="3">
                  <c:v>43556</c:v>
                </c:pt>
                <c:pt idx="4">
                  <c:v>43586</c:v>
                </c:pt>
                <c:pt idx="5">
                  <c:v>43617</c:v>
                </c:pt>
                <c:pt idx="6">
                  <c:v>43647</c:v>
                </c:pt>
                <c:pt idx="7">
                  <c:v>43678</c:v>
                </c:pt>
                <c:pt idx="8">
                  <c:v>43709</c:v>
                </c:pt>
                <c:pt idx="9">
                  <c:v>43739</c:v>
                </c:pt>
                <c:pt idx="10">
                  <c:v>43770</c:v>
                </c:pt>
                <c:pt idx="11">
                  <c:v>43800</c:v>
                </c:pt>
                <c:pt idx="12">
                  <c:v>43831</c:v>
                </c:pt>
                <c:pt idx="13">
                  <c:v>43862</c:v>
                </c:pt>
                <c:pt idx="14">
                  <c:v>43891</c:v>
                </c:pt>
                <c:pt idx="15">
                  <c:v>43922</c:v>
                </c:pt>
                <c:pt idx="16">
                  <c:v>43952</c:v>
                </c:pt>
                <c:pt idx="17">
                  <c:v>43983</c:v>
                </c:pt>
                <c:pt idx="18">
                  <c:v>44013</c:v>
                </c:pt>
                <c:pt idx="19">
                  <c:v>44044</c:v>
                </c:pt>
                <c:pt idx="20">
                  <c:v>44075</c:v>
                </c:pt>
                <c:pt idx="21">
                  <c:v>44105</c:v>
                </c:pt>
                <c:pt idx="22">
                  <c:v>44136</c:v>
                </c:pt>
                <c:pt idx="23">
                  <c:v>44166</c:v>
                </c:pt>
                <c:pt idx="24">
                  <c:v>44197</c:v>
                </c:pt>
                <c:pt idx="25">
                  <c:v>44228</c:v>
                </c:pt>
                <c:pt idx="26">
                  <c:v>44256</c:v>
                </c:pt>
                <c:pt idx="27">
                  <c:v>44287</c:v>
                </c:pt>
                <c:pt idx="28">
                  <c:v>44317</c:v>
                </c:pt>
                <c:pt idx="29">
                  <c:v>44348</c:v>
                </c:pt>
                <c:pt idx="30">
                  <c:v>44378</c:v>
                </c:pt>
                <c:pt idx="31">
                  <c:v>44409</c:v>
                </c:pt>
                <c:pt idx="32">
                  <c:v>44440</c:v>
                </c:pt>
                <c:pt idx="33">
                  <c:v>44470</c:v>
                </c:pt>
                <c:pt idx="34">
                  <c:v>44501</c:v>
                </c:pt>
                <c:pt idx="35">
                  <c:v>44531</c:v>
                </c:pt>
                <c:pt idx="36">
                  <c:v>44562</c:v>
                </c:pt>
                <c:pt idx="37">
                  <c:v>44593</c:v>
                </c:pt>
                <c:pt idx="38">
                  <c:v>44621</c:v>
                </c:pt>
                <c:pt idx="39">
                  <c:v>44652</c:v>
                </c:pt>
                <c:pt idx="40">
                  <c:v>44682</c:v>
                </c:pt>
                <c:pt idx="41">
                  <c:v>44713</c:v>
                </c:pt>
                <c:pt idx="42">
                  <c:v>44743</c:v>
                </c:pt>
                <c:pt idx="43">
                  <c:v>44774</c:v>
                </c:pt>
                <c:pt idx="44">
                  <c:v>44805</c:v>
                </c:pt>
                <c:pt idx="45">
                  <c:v>44835</c:v>
                </c:pt>
                <c:pt idx="46">
                  <c:v>44866</c:v>
                </c:pt>
                <c:pt idx="47">
                  <c:v>44896</c:v>
                </c:pt>
                <c:pt idx="48">
                  <c:v>44927</c:v>
                </c:pt>
                <c:pt idx="49">
                  <c:v>44958</c:v>
                </c:pt>
                <c:pt idx="50">
                  <c:v>44986</c:v>
                </c:pt>
                <c:pt idx="51">
                  <c:v>45017</c:v>
                </c:pt>
                <c:pt idx="52">
                  <c:v>45047</c:v>
                </c:pt>
                <c:pt idx="53">
                  <c:v>45078</c:v>
                </c:pt>
                <c:pt idx="54">
                  <c:v>45108</c:v>
                </c:pt>
                <c:pt idx="55">
                  <c:v>45139</c:v>
                </c:pt>
                <c:pt idx="56">
                  <c:v>45170</c:v>
                </c:pt>
                <c:pt idx="57">
                  <c:v>45200</c:v>
                </c:pt>
                <c:pt idx="58">
                  <c:v>45231</c:v>
                </c:pt>
                <c:pt idx="59">
                  <c:v>45261</c:v>
                </c:pt>
                <c:pt idx="60">
                  <c:v>45292</c:v>
                </c:pt>
                <c:pt idx="61">
                  <c:v>45323</c:v>
                </c:pt>
                <c:pt idx="62">
                  <c:v>45352</c:v>
                </c:pt>
                <c:pt idx="63">
                  <c:v>45383</c:v>
                </c:pt>
                <c:pt idx="64">
                  <c:v>45413</c:v>
                </c:pt>
                <c:pt idx="65">
                  <c:v>45444</c:v>
                </c:pt>
                <c:pt idx="66">
                  <c:v>45474</c:v>
                </c:pt>
                <c:pt idx="67">
                  <c:v>45505</c:v>
                </c:pt>
                <c:pt idx="68">
                  <c:v>45538</c:v>
                </c:pt>
                <c:pt idx="69">
                  <c:v>45569</c:v>
                </c:pt>
                <c:pt idx="70">
                  <c:v>45601</c:v>
                </c:pt>
                <c:pt idx="71">
                  <c:v>45632</c:v>
                </c:pt>
                <c:pt idx="72">
                  <c:v>45664</c:v>
                </c:pt>
                <c:pt idx="73">
                  <c:v>45696</c:v>
                </c:pt>
                <c:pt idx="74">
                  <c:v>45724</c:v>
                </c:pt>
                <c:pt idx="75">
                  <c:v>45748</c:v>
                </c:pt>
                <c:pt idx="76">
                  <c:v>45778</c:v>
                </c:pt>
                <c:pt idx="77">
                  <c:v>45809</c:v>
                </c:pt>
                <c:pt idx="78">
                  <c:v>45850</c:v>
                </c:pt>
                <c:pt idx="79">
                  <c:v>45882</c:v>
                </c:pt>
                <c:pt idx="80">
                  <c:v>45914</c:v>
                </c:pt>
                <c:pt idx="81">
                  <c:v>45945</c:v>
                </c:pt>
                <c:pt idx="82">
                  <c:v>45977</c:v>
                </c:pt>
              </c:numCache>
            </c:numRef>
          </c:cat>
          <c:val>
            <c:numRef>
              <c:f>'Synthesis III'!$O$129:$CS$129</c:f>
              <c:numCache>
                <c:formatCode>0</c:formatCode>
                <c:ptCount val="83"/>
                <c:pt idx="0">
                  <c:v>16.21</c:v>
                </c:pt>
                <c:pt idx="1">
                  <c:v>13.95</c:v>
                </c:pt>
                <c:pt idx="2">
                  <c:v>18.937999999999999</c:v>
                </c:pt>
                <c:pt idx="3">
                  <c:v>12.12</c:v>
                </c:pt>
                <c:pt idx="4">
                  <c:v>18.75</c:v>
                </c:pt>
                <c:pt idx="5">
                  <c:v>25.128330000000002</c:v>
                </c:pt>
                <c:pt idx="6">
                  <c:v>12.2</c:v>
                </c:pt>
                <c:pt idx="7">
                  <c:v>10.55</c:v>
                </c:pt>
                <c:pt idx="8">
                  <c:v>42.95</c:v>
                </c:pt>
                <c:pt idx="9">
                  <c:v>22.35</c:v>
                </c:pt>
                <c:pt idx="10">
                  <c:v>21.7</c:v>
                </c:pt>
                <c:pt idx="11">
                  <c:v>1.5</c:v>
                </c:pt>
                <c:pt idx="12">
                  <c:v>19.950000000000003</c:v>
                </c:pt>
                <c:pt idx="13">
                  <c:v>9.85</c:v>
                </c:pt>
                <c:pt idx="14">
                  <c:v>22.4</c:v>
                </c:pt>
                <c:pt idx="15">
                  <c:v>30.124999999999996</c:v>
                </c:pt>
                <c:pt idx="16">
                  <c:v>22.129899999999999</c:v>
                </c:pt>
                <c:pt idx="17">
                  <c:v>30.475000000000001</c:v>
                </c:pt>
                <c:pt idx="18">
                  <c:v>20.56</c:v>
                </c:pt>
                <c:pt idx="19">
                  <c:v>1.47</c:v>
                </c:pt>
                <c:pt idx="20">
                  <c:v>25.25</c:v>
                </c:pt>
                <c:pt idx="21">
                  <c:v>14.9</c:v>
                </c:pt>
                <c:pt idx="22">
                  <c:v>21.015000000000001</c:v>
                </c:pt>
                <c:pt idx="23">
                  <c:v>15.759999999999994</c:v>
                </c:pt>
                <c:pt idx="24">
                  <c:v>21.55</c:v>
                </c:pt>
                <c:pt idx="25">
                  <c:v>14.274999999999999</c:v>
                </c:pt>
                <c:pt idx="26">
                  <c:v>22.749999999999996</c:v>
                </c:pt>
                <c:pt idx="27">
                  <c:v>13.3</c:v>
                </c:pt>
                <c:pt idx="28">
                  <c:v>21.374999999999996</c:v>
                </c:pt>
                <c:pt idx="29">
                  <c:v>18.475000000000001</c:v>
                </c:pt>
                <c:pt idx="30">
                  <c:v>7.5649999999999995</c:v>
                </c:pt>
                <c:pt idx="31">
                  <c:v>7.3000000000000007</c:v>
                </c:pt>
                <c:pt idx="32">
                  <c:v>23.475000000000001</c:v>
                </c:pt>
                <c:pt idx="33">
                  <c:v>18.25</c:v>
                </c:pt>
                <c:pt idx="34">
                  <c:v>13.799999999999997</c:v>
                </c:pt>
                <c:pt idx="35">
                  <c:v>2.25</c:v>
                </c:pt>
                <c:pt idx="36">
                  <c:v>24.425000000000001</c:v>
                </c:pt>
                <c:pt idx="37">
                  <c:v>5.05</c:v>
                </c:pt>
                <c:pt idx="38">
                  <c:v>18.649999999999999</c:v>
                </c:pt>
                <c:pt idx="39">
                  <c:v>4.75</c:v>
                </c:pt>
                <c:pt idx="40">
                  <c:v>17.899999999999999</c:v>
                </c:pt>
                <c:pt idx="41">
                  <c:v>8.4</c:v>
                </c:pt>
                <c:pt idx="42">
                  <c:v>3.55</c:v>
                </c:pt>
                <c:pt idx="43">
                  <c:v>9.0499999999999989</c:v>
                </c:pt>
                <c:pt idx="44">
                  <c:v>17.094999999999999</c:v>
                </c:pt>
                <c:pt idx="45">
                  <c:v>13.849999999999998</c:v>
                </c:pt>
                <c:pt idx="46">
                  <c:v>14.848944999999999</c:v>
                </c:pt>
                <c:pt idx="47">
                  <c:v>0.65</c:v>
                </c:pt>
                <c:pt idx="48">
                  <c:v>20.049999999999997</c:v>
                </c:pt>
                <c:pt idx="49">
                  <c:v>16</c:v>
                </c:pt>
                <c:pt idx="50">
                  <c:v>12.6</c:v>
                </c:pt>
                <c:pt idx="51">
                  <c:v>8.35</c:v>
                </c:pt>
                <c:pt idx="52">
                  <c:v>23.950000000000003</c:v>
                </c:pt>
                <c:pt idx="53">
                  <c:v>18.855999999999998</c:v>
                </c:pt>
                <c:pt idx="54">
                  <c:v>7.7949670000000006</c:v>
                </c:pt>
                <c:pt idx="55">
                  <c:v>12.719208</c:v>
                </c:pt>
                <c:pt idx="56">
                  <c:v>14.149999999999999</c:v>
                </c:pt>
                <c:pt idx="57">
                  <c:v>4.3499999999999996</c:v>
                </c:pt>
                <c:pt idx="58">
                  <c:v>23.7</c:v>
                </c:pt>
                <c:pt idx="59">
                  <c:v>3.2</c:v>
                </c:pt>
                <c:pt idx="60">
                  <c:v>17.600000000000001</c:v>
                </c:pt>
                <c:pt idx="61">
                  <c:v>22.9</c:v>
                </c:pt>
                <c:pt idx="62">
                  <c:v>20.55</c:v>
                </c:pt>
                <c:pt idx="63">
                  <c:v>20.274999999999999</c:v>
                </c:pt>
                <c:pt idx="64">
                  <c:v>19.5</c:v>
                </c:pt>
                <c:pt idx="65">
                  <c:v>16.075000000000003</c:v>
                </c:pt>
                <c:pt idx="66">
                  <c:v>7.1</c:v>
                </c:pt>
                <c:pt idx="67">
                  <c:v>21.65</c:v>
                </c:pt>
                <c:pt idx="68">
                  <c:v>44.9</c:v>
                </c:pt>
                <c:pt idx="69">
                  <c:v>10.35</c:v>
                </c:pt>
                <c:pt idx="70">
                  <c:v>17.099999999999998</c:v>
                </c:pt>
                <c:pt idx="71">
                  <c:v>3.1500000000000004</c:v>
                </c:pt>
                <c:pt idx="72">
                  <c:v>19.649999999999999</c:v>
                </c:pt>
                <c:pt idx="73">
                  <c:v>30.549999999999997</c:v>
                </c:pt>
                <c:pt idx="74">
                  <c:v>27.315000000000001</c:v>
                </c:pt>
                <c:pt idx="75">
                  <c:v>8.9250000000000007</c:v>
                </c:pt>
                <c:pt idx="76">
                  <c:v>24.6</c:v>
                </c:pt>
                <c:pt idx="77">
                  <c:v>27.099999999999998</c:v>
                </c:pt>
                <c:pt idx="78">
                  <c:v>6</c:v>
                </c:pt>
                <c:pt idx="79">
                  <c:v>8.8500000000000014</c:v>
                </c:pt>
                <c:pt idx="80">
                  <c:v>20.699999999999996</c:v>
                </c:pt>
                <c:pt idx="81">
                  <c:v>11.45</c:v>
                </c:pt>
                <c:pt idx="82">
                  <c:v>15.3</c:v>
                </c:pt>
              </c:numCache>
            </c:numRef>
          </c:val>
          <c:extLst>
            <c:ext xmlns:c16="http://schemas.microsoft.com/office/drawing/2014/chart" uri="{C3380CC4-5D6E-409C-BE32-E72D297353CC}">
              <c16:uniqueId val="{00000003-980C-4D67-986F-586C86F12D52}"/>
            </c:ext>
          </c:extLst>
        </c:ser>
        <c:dLbls>
          <c:showLegendKey val="0"/>
          <c:showVal val="0"/>
          <c:showCatName val="0"/>
          <c:showSerName val="0"/>
          <c:showPercent val="0"/>
          <c:showBubbleSize val="0"/>
        </c:dLbls>
        <c:gapWidth val="150"/>
        <c:overlap val="100"/>
        <c:axId val="228509568"/>
        <c:axId val="228524032"/>
      </c:barChart>
      <c:dateAx>
        <c:axId val="228509568"/>
        <c:scaling>
          <c:orientation val="minMax"/>
          <c:max val="45992"/>
          <c:min val="43891"/>
        </c:scaling>
        <c:delete val="0"/>
        <c:axPos val="b"/>
        <c:title>
          <c:tx>
            <c:rich>
              <a:bodyPr rot="0" vert="horz"/>
              <a:lstStyle/>
              <a:p>
                <a:pPr algn="ctr" rtl="0">
                  <a:defRPr lang="fr-FR" sz="600" b="0" i="1" u="none" strike="noStrike" kern="1200" baseline="0">
                    <a:solidFill>
                      <a:srgbClr val="003C64"/>
                    </a:solidFill>
                    <a:effectLst/>
                    <a:latin typeface="Arial"/>
                    <a:ea typeface="Calibri"/>
                    <a:cs typeface="Arial"/>
                  </a:defRPr>
                </a:pPr>
                <a:r>
                  <a:rPr lang="fr-FR" sz="600" b="0" i="1" u="none" strike="noStrike" kern="1200" baseline="0">
                    <a:solidFill>
                      <a:srgbClr val="003C64"/>
                    </a:solidFill>
                    <a:effectLst/>
                    <a:latin typeface="Arial"/>
                    <a:ea typeface="Calibri"/>
                    <a:cs typeface="Arial"/>
                  </a:rPr>
                  <a:t>Source : Bloomberg, Amundi Inv. Inst., données au 30 octobre 2025</a:t>
                </a:r>
              </a:p>
            </c:rich>
          </c:tx>
          <c:layout>
            <c:manualLayout>
              <c:xMode val="edge"/>
              <c:yMode val="edge"/>
              <c:x val="0"/>
              <c:y val="0.93198951798663043"/>
            </c:manualLayout>
          </c:layout>
          <c:overlay val="0"/>
          <c:spPr>
            <a:noFill/>
            <a:ln>
              <a:noFill/>
            </a:ln>
            <a:effectLst/>
          </c:spPr>
        </c:title>
        <c:numFmt formatCode="mm\-yy" sourceLinked="0"/>
        <c:majorTickMark val="out"/>
        <c:minorTickMark val="none"/>
        <c:tickLblPos val="low"/>
        <c:spPr>
          <a:noFill/>
          <a:ln w="6350" cap="flat" cmpd="sng" algn="ctr">
            <a:solidFill>
              <a:schemeClr val="bg1">
                <a:lumMod val="50000"/>
              </a:schemeClr>
            </a:solidFill>
            <a:prstDash val="solid"/>
            <a:round/>
            <a:headEnd type="none" w="med" len="med"/>
            <a:tailEnd type="none" w="med" len="med"/>
          </a:ln>
          <a:effectLst/>
        </c:spPr>
        <c:txPr>
          <a:bodyPr rot="-5400000" vert="horz"/>
          <a:lstStyle/>
          <a:p>
            <a:pPr>
              <a:defRPr sz="400"/>
            </a:pPr>
            <a:endParaRPr lang="fr-FR"/>
          </a:p>
        </c:txPr>
        <c:crossAx val="228524032"/>
        <c:crosses val="autoZero"/>
        <c:auto val="1"/>
        <c:lblOffset val="100"/>
        <c:baseTimeUnit val="months"/>
        <c:majorUnit val="2"/>
        <c:majorTimeUnit val="months"/>
      </c:dateAx>
      <c:valAx>
        <c:axId val="228524032"/>
        <c:scaling>
          <c:orientation val="minMax"/>
        </c:scaling>
        <c:delete val="0"/>
        <c:axPos val="l"/>
        <c:majorGridlines>
          <c:spPr>
            <a:ln w="3175" cap="flat" cmpd="sng" algn="ctr">
              <a:solidFill>
                <a:srgbClr val="767A7E">
                  <a:lumMod val="100000"/>
                </a:srgbClr>
              </a:solidFill>
              <a:prstDash val="sysDash"/>
              <a:round/>
            </a:ln>
            <a:effectLst/>
          </c:spPr>
        </c:majorGridlines>
        <c:numFmt formatCode="0" sourceLinked="1"/>
        <c:majorTickMark val="none"/>
        <c:minorTickMark val="none"/>
        <c:tickLblPos val="nextTo"/>
        <c:spPr>
          <a:noFill/>
          <a:ln w="3175" cap="flat" cmpd="sng" algn="ctr">
            <a:solidFill>
              <a:schemeClr val="bg1">
                <a:lumMod val="50000"/>
              </a:schemeClr>
            </a:solidFill>
            <a:prstDash val="solid"/>
            <a:round/>
            <a:headEnd type="none" w="med" len="med"/>
            <a:tailEnd type="none" w="med" len="med"/>
          </a:ln>
          <a:effectLst/>
        </c:spPr>
        <c:txPr>
          <a:bodyPr rot="-60000000" vert="horz"/>
          <a:lstStyle/>
          <a:p>
            <a:pPr>
              <a:defRPr sz="400"/>
            </a:pPr>
            <a:endParaRPr lang="fr-FR"/>
          </a:p>
        </c:txPr>
        <c:crossAx val="228509568"/>
        <c:crosses val="autoZero"/>
        <c:crossBetween val="between"/>
      </c:valAx>
      <c:spPr>
        <a:solidFill>
          <a:schemeClr val="bg1"/>
        </a:solidFill>
        <a:ln>
          <a:noFill/>
        </a:ln>
        <a:effectLst/>
      </c:spPr>
    </c:plotArea>
    <c:legend>
      <c:legendPos val="b"/>
      <c:layout>
        <c:manualLayout>
          <c:xMode val="edge"/>
          <c:yMode val="edge"/>
          <c:x val="6.1300072561681976E-3"/>
          <c:y val="0.86913835699061359"/>
          <c:w val="0.98847465551181091"/>
          <c:h val="5.0079883119512732E-2"/>
        </c:manualLayout>
      </c:layout>
      <c:overlay val="0"/>
      <c:spPr>
        <a:noFill/>
        <a:ln w="25400">
          <a:noFill/>
        </a:ln>
        <a:effectLst/>
      </c:spPr>
      <c:txPr>
        <a:bodyPr rot="0" vert="horz"/>
        <a:lstStyle/>
        <a:p>
          <a:pPr>
            <a:defRPr lang="en-US" sz="600" b="0" i="0" u="none" strike="noStrike" kern="1200" baseline="0">
              <a:solidFill>
                <a:schemeClr val="tx1"/>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solidFill>
      <a:srgbClr val="F4F4F2"/>
    </a:solidFill>
    <a:ln w="25400" cap="flat" cmpd="sng" algn="ctr">
      <a:noFill/>
      <a:round/>
    </a:ln>
    <a:effectLst/>
  </c:spPr>
  <c:txPr>
    <a:bodyPr/>
    <a:lstStyle/>
    <a:p>
      <a:pPr>
        <a:defRPr sz="500">
          <a:latin typeface="Arial" panose="020B0604020202020204" pitchFamily="34" charset="0"/>
          <a:cs typeface="Arial" panose="020B0604020202020204" pitchFamily="34" charset="0"/>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705806796911753E-2"/>
          <c:y val="8.1231901700657361E-2"/>
          <c:w val="0.89251568858524599"/>
          <c:h val="0.61280283464566931"/>
        </c:manualLayout>
      </c:layout>
      <c:lineChart>
        <c:grouping val="standard"/>
        <c:varyColors val="0"/>
        <c:ser>
          <c:idx val="1"/>
          <c:order val="0"/>
          <c:tx>
            <c:strRef>
              <c:f>'Table BoA-OAS'!$AL$4</c:f>
              <c:strCache>
                <c:ptCount val="1"/>
                <c:pt idx="0">
                  <c:v>24-mars-23</c:v>
                </c:pt>
              </c:strCache>
            </c:strRef>
          </c:tx>
          <c:spPr>
            <a:ln w="22225" cap="rnd" cmpd="sng" algn="ctr">
              <a:solidFill>
                <a:srgbClr val="004F9F">
                  <a:lumMod val="100000"/>
                </a:srgbClr>
              </a:solidFill>
              <a:prstDash val="solid"/>
              <a:round/>
              <a:headEnd type="none" w="med" len="med"/>
              <a:tailEnd type="none" w="med" len="med"/>
            </a:ln>
            <a:effectLst/>
          </c:spPr>
          <c:marker>
            <c:symbol val="none"/>
          </c:marker>
          <c:dLbls>
            <c:dLbl>
              <c:idx val="0"/>
              <c:layout>
                <c:manualLayout>
                  <c:x val="-6.2580409356725153E-2"/>
                  <c:y val="-6.31532225593421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4C-4831-8320-1C38E6896812}"/>
                </c:ext>
              </c:extLst>
            </c:dLbl>
            <c:dLbl>
              <c:idx val="1"/>
              <c:layout>
                <c:manualLayout>
                  <c:x val="-1.1041228070175439E-2"/>
                  <c:y val="-5.40465479032518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4C-4831-8320-1C38E6896812}"/>
                </c:ext>
              </c:extLst>
            </c:dLbl>
            <c:dLbl>
              <c:idx val="2"/>
              <c:layout>
                <c:manualLayout>
                  <c:x val="-2.099546783625731E-2"/>
                  <c:y val="-6.2545138657713453E-2"/>
                </c:manualLayout>
              </c:layout>
              <c:showLegendKey val="0"/>
              <c:showVal val="1"/>
              <c:showCatName val="0"/>
              <c:showSerName val="0"/>
              <c:showPercent val="0"/>
              <c:showBubbleSize val="0"/>
              <c:extLst>
                <c:ext xmlns:c15="http://schemas.microsoft.com/office/drawing/2012/chart" uri="{CE6537A1-D6FC-4f65-9D91-7224C49458BB}">
                  <c15:layout>
                    <c:manualLayout>
                      <c:w val="7.0835022385640017E-2"/>
                      <c:h val="9.2716630521325755E-2"/>
                    </c:manualLayout>
                  </c15:layout>
                </c:ext>
                <c:ext xmlns:c16="http://schemas.microsoft.com/office/drawing/2014/chart" uri="{C3380CC4-5D6E-409C-BE32-E72D297353CC}">
                  <c16:uniqueId val="{00000002-474C-4831-8320-1C38E6896812}"/>
                </c:ext>
              </c:extLst>
            </c:dLbl>
            <c:dLbl>
              <c:idx val="3"/>
              <c:layout>
                <c:manualLayout>
                  <c:x val="4.3640350877192985E-3"/>
                  <c:y val="-7.08008763002628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4C-4831-8320-1C38E6896812}"/>
                </c:ext>
              </c:extLst>
            </c:dLbl>
            <c:dLbl>
              <c:idx val="4"/>
              <c:layout>
                <c:manualLayout>
                  <c:x val="-2.7161991027020504E-2"/>
                  <c:y val="-5.09023279168331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4C-4831-8320-1C38E6896812}"/>
                </c:ext>
              </c:extLst>
            </c:dLbl>
            <c:spPr>
              <a:noFill/>
              <a:ln>
                <a:noFill/>
              </a:ln>
              <a:effectLst/>
            </c:spPr>
            <c:txPr>
              <a:bodyPr/>
              <a:lstStyle/>
              <a:p>
                <a:pPr>
                  <a:defRPr sz="700" b="1">
                    <a:solidFill>
                      <a:schemeClr val="accent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BoA-OAS'!$AL$46:$AL$50</c:f>
              <c:numCache>
                <c:formatCode>0</c:formatCode>
                <c:ptCount val="5"/>
                <c:pt idx="0">
                  <c:v>133</c:v>
                </c:pt>
                <c:pt idx="1">
                  <c:v>162</c:v>
                </c:pt>
                <c:pt idx="2">
                  <c:v>179</c:v>
                </c:pt>
                <c:pt idx="3">
                  <c:v>179</c:v>
                </c:pt>
                <c:pt idx="4">
                  <c:v>161</c:v>
                </c:pt>
              </c:numCache>
            </c:numRef>
          </c:val>
          <c:smooth val="0"/>
          <c:extLst>
            <c:ext xmlns:c16="http://schemas.microsoft.com/office/drawing/2014/chart" uri="{C3380CC4-5D6E-409C-BE32-E72D297353CC}">
              <c16:uniqueId val="{00000005-474C-4831-8320-1C38E6896812}"/>
            </c:ext>
          </c:extLst>
        </c:ser>
        <c:ser>
          <c:idx val="0"/>
          <c:order val="1"/>
          <c:tx>
            <c:strRef>
              <c:f>'Table BoA-OAS'!$AR$4</c:f>
              <c:strCache>
                <c:ptCount val="1"/>
                <c:pt idx="0">
                  <c:v>29-août-25</c:v>
                </c:pt>
              </c:strCache>
            </c:strRef>
          </c:tx>
          <c:spPr>
            <a:ln w="22225" cap="rnd" cmpd="sng" algn="ctr">
              <a:solidFill>
                <a:srgbClr val="39B2B6">
                  <a:lumMod val="100000"/>
                </a:srgbClr>
              </a:solidFill>
              <a:prstDash val="solid"/>
              <a:round/>
              <a:headEnd type="none" w="med" len="med"/>
              <a:tailEnd type="none" w="med" len="med"/>
            </a:ln>
            <a:effectLst/>
          </c:spPr>
          <c:marker>
            <c:symbol val="none"/>
          </c:marker>
          <c:dLbls>
            <c:dLbl>
              <c:idx val="0"/>
              <c:layout>
                <c:manualLayout>
                  <c:x val="-7.3875502448965784E-3"/>
                  <c:y val="-6.69691234144006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4C-4831-8320-1C38E6896812}"/>
                </c:ext>
              </c:extLst>
            </c:dLbl>
            <c:dLbl>
              <c:idx val="1"/>
              <c:layout>
                <c:manualLayout>
                  <c:x val="-1.5074210814618662E-2"/>
                  <c:y val="-5.83005988897237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4C-4831-8320-1C38E6896812}"/>
                </c:ext>
              </c:extLst>
            </c:dLbl>
            <c:dLbl>
              <c:idx val="2"/>
              <c:layout>
                <c:manualLayout>
                  <c:x val="-4.6391773991289699E-3"/>
                  <c:y val="-6.51575533341577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4C-4831-8320-1C38E6896812}"/>
                </c:ext>
              </c:extLst>
            </c:dLbl>
            <c:dLbl>
              <c:idx val="3"/>
              <c:layout>
                <c:manualLayout>
                  <c:x val="-4.8646080675514694E-2"/>
                  <c:y val="-4.7974586024215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4C-4831-8320-1C38E6896812}"/>
                </c:ext>
              </c:extLst>
            </c:dLbl>
            <c:dLbl>
              <c:idx val="4"/>
              <c:layout>
                <c:manualLayout>
                  <c:x val="-2.9951947439454528E-2"/>
                  <c:y val="-5.66786983146665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4C-4831-8320-1C38E6896812}"/>
                </c:ext>
              </c:extLst>
            </c:dLbl>
            <c:spPr>
              <a:noFill/>
              <a:ln>
                <a:noFill/>
              </a:ln>
              <a:effectLst/>
            </c:spPr>
            <c:txPr>
              <a:bodyPr/>
              <a:lstStyle/>
              <a:p>
                <a:pPr>
                  <a:defRPr sz="700" b="1">
                    <a:solidFill>
                      <a:schemeClr val="accent3"/>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BoA-OAS'!$AR$46:$AR$50</c:f>
              <c:numCache>
                <c:formatCode>0</c:formatCode>
                <c:ptCount val="5"/>
                <c:pt idx="0">
                  <c:v>54</c:v>
                </c:pt>
                <c:pt idx="1">
                  <c:v>74</c:v>
                </c:pt>
                <c:pt idx="2">
                  <c:v>86</c:v>
                </c:pt>
                <c:pt idx="3">
                  <c:v>96</c:v>
                </c:pt>
                <c:pt idx="4">
                  <c:v>96</c:v>
                </c:pt>
              </c:numCache>
            </c:numRef>
          </c:val>
          <c:smooth val="0"/>
          <c:extLst>
            <c:ext xmlns:c16="http://schemas.microsoft.com/office/drawing/2014/chart" uri="{C3380CC4-5D6E-409C-BE32-E72D297353CC}">
              <c16:uniqueId val="{0000000B-474C-4831-8320-1C38E6896812}"/>
            </c:ext>
          </c:extLst>
        </c:ser>
        <c:ser>
          <c:idx val="5"/>
          <c:order val="2"/>
          <c:tx>
            <c:strRef>
              <c:f>'Table BoA-OAS'!$D$4</c:f>
              <c:strCache>
                <c:ptCount val="1"/>
                <c:pt idx="0">
                  <c:v>31-oct.-25</c:v>
                </c:pt>
              </c:strCache>
            </c:strRef>
          </c:tx>
          <c:spPr>
            <a:ln w="22225" cap="rnd" cmpd="sng" algn="ctr">
              <a:solidFill>
                <a:srgbClr val="E6325E">
                  <a:lumMod val="100000"/>
                </a:srgbClr>
              </a:solidFill>
              <a:prstDash val="solid"/>
              <a:round/>
              <a:headEnd type="none" w="med" len="med"/>
              <a:tailEnd type="none" w="med" len="med"/>
            </a:ln>
            <a:effectLst/>
          </c:spPr>
          <c:marker>
            <c:symbol val="none"/>
          </c:marker>
          <c:dLbls>
            <c:dLbl>
              <c:idx val="0"/>
              <c:layout>
                <c:manualLayout>
                  <c:x val="5.0525312507974443E-3"/>
                  <c:y val="5.73272841983786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4C-4831-8320-1C38E6896812}"/>
                </c:ext>
              </c:extLst>
            </c:dLbl>
            <c:dLbl>
              <c:idx val="1"/>
              <c:layout>
                <c:manualLayout>
                  <c:x val="-7.8365124685682627E-3"/>
                  <c:y val="5.4218383917163555E-2"/>
                </c:manualLayout>
              </c:layout>
              <c:showLegendKey val="0"/>
              <c:showVal val="1"/>
              <c:showCatName val="0"/>
              <c:showSerName val="0"/>
              <c:showPercent val="0"/>
              <c:showBubbleSize val="0"/>
              <c:extLst>
                <c:ext xmlns:c15="http://schemas.microsoft.com/office/drawing/2012/chart" uri="{CE6537A1-D6FC-4f65-9D91-7224C49458BB}">
                  <c15:layout>
                    <c:manualLayout>
                      <c:w val="7.4978296491709409E-2"/>
                      <c:h val="0.1012922375798279"/>
                    </c:manualLayout>
                  </c15:layout>
                </c:ext>
                <c:ext xmlns:c16="http://schemas.microsoft.com/office/drawing/2014/chart" uri="{C3380CC4-5D6E-409C-BE32-E72D297353CC}">
                  <c16:uniqueId val="{0000000D-474C-4831-8320-1C38E6896812}"/>
                </c:ext>
              </c:extLst>
            </c:dLbl>
            <c:dLbl>
              <c:idx val="2"/>
              <c:layout>
                <c:manualLayout>
                  <c:x val="-4.3513430587710247E-2"/>
                  <c:y val="5.4979915476971758E-2"/>
                </c:manualLayout>
              </c:layout>
              <c:showLegendKey val="0"/>
              <c:showVal val="1"/>
              <c:showCatName val="0"/>
              <c:showSerName val="0"/>
              <c:showPercent val="0"/>
              <c:showBubbleSize val="0"/>
              <c:extLst>
                <c:ext xmlns:c15="http://schemas.microsoft.com/office/drawing/2012/chart" uri="{CE6537A1-D6FC-4f65-9D91-7224C49458BB}">
                  <c15:layout>
                    <c:manualLayout>
                      <c:w val="8.7392842802579557E-2"/>
                      <c:h val="0.10949831030302229"/>
                    </c:manualLayout>
                  </c15:layout>
                </c:ext>
                <c:ext xmlns:c16="http://schemas.microsoft.com/office/drawing/2014/chart" uri="{C3380CC4-5D6E-409C-BE32-E72D297353CC}">
                  <c16:uniqueId val="{0000000E-474C-4831-8320-1C38E6896812}"/>
                </c:ext>
              </c:extLst>
            </c:dLbl>
            <c:dLbl>
              <c:idx val="3"/>
              <c:layout>
                <c:manualLayout>
                  <c:x val="-4.0421733688546624E-2"/>
                  <c:y val="7.01236775443302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74C-4831-8320-1C38E6896812}"/>
                </c:ext>
              </c:extLst>
            </c:dLbl>
            <c:dLbl>
              <c:idx val="4"/>
              <c:layout>
                <c:manualLayout>
                  <c:x val="-3.4885818787807929E-2"/>
                  <c:y val="6.39654806177218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74C-4831-8320-1C38E6896812}"/>
                </c:ext>
              </c:extLst>
            </c:dLbl>
            <c:spPr>
              <a:noFill/>
              <a:ln>
                <a:noFill/>
              </a:ln>
              <a:effectLst/>
            </c:spPr>
            <c:txPr>
              <a:bodyPr/>
              <a:lstStyle/>
              <a:p>
                <a:pPr>
                  <a:defRPr sz="7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BoA-OAS'!$D$46:$D$50</c:f>
              <c:numCache>
                <c:formatCode>#,##0</c:formatCode>
                <c:ptCount val="5"/>
                <c:pt idx="0">
                  <c:v>48</c:v>
                </c:pt>
                <c:pt idx="1">
                  <c:v>66</c:v>
                </c:pt>
                <c:pt idx="2">
                  <c:v>78</c:v>
                </c:pt>
                <c:pt idx="3">
                  <c:v>88</c:v>
                </c:pt>
                <c:pt idx="4">
                  <c:v>91</c:v>
                </c:pt>
              </c:numCache>
            </c:numRef>
          </c:val>
          <c:smooth val="0"/>
          <c:extLst>
            <c:ext xmlns:c16="http://schemas.microsoft.com/office/drawing/2014/chart" uri="{C3380CC4-5D6E-409C-BE32-E72D297353CC}">
              <c16:uniqueId val="{00000011-474C-4831-8320-1C38E6896812}"/>
            </c:ext>
          </c:extLst>
        </c:ser>
        <c:dLbls>
          <c:showLegendKey val="0"/>
          <c:showVal val="0"/>
          <c:showCatName val="0"/>
          <c:showSerName val="0"/>
          <c:showPercent val="0"/>
          <c:showBubbleSize val="0"/>
        </c:dLbls>
        <c:smooth val="0"/>
        <c:axId val="242748800"/>
        <c:axId val="242763264"/>
      </c:lineChart>
      <c:catAx>
        <c:axId val="242748800"/>
        <c:scaling>
          <c:orientation val="minMax"/>
        </c:scaling>
        <c:delete val="0"/>
        <c:axPos val="b"/>
        <c:title>
          <c:tx>
            <c:rich>
              <a:bodyPr/>
              <a:lstStyle/>
              <a:p>
                <a:pPr algn="l">
                  <a:defRPr sz="600" b="0" i="1" u="none" strike="noStrike" baseline="0">
                    <a:solidFill>
                      <a:srgbClr val="003C64"/>
                    </a:solidFill>
                    <a:latin typeface="Arial"/>
                    <a:ea typeface="Arial"/>
                    <a:cs typeface="Arial"/>
                  </a:defRPr>
                </a:pPr>
                <a:r>
                  <a:rPr lang="fr-FR" sz="600">
                    <a:solidFill>
                      <a:srgbClr val="003C64"/>
                    </a:solidFill>
                  </a:rPr>
                  <a:t>Source : Bloomberg, Amundi Investment Institute </a:t>
                </a:r>
              </a:p>
            </c:rich>
          </c:tx>
          <c:layout>
            <c:manualLayout>
              <c:xMode val="edge"/>
              <c:yMode val="edge"/>
              <c:x val="0"/>
              <c:y val="0.91006635660094415"/>
            </c:manualLayout>
          </c:layout>
          <c:overlay val="0"/>
          <c:spPr>
            <a:noFill/>
            <a:ln w="25400">
              <a:noFill/>
            </a:ln>
            <a:effectLst/>
          </c:spPr>
        </c:title>
        <c:numFmt formatCode="mm\-yy" sourceLinked="0"/>
        <c:majorTickMark val="out"/>
        <c:minorTickMark val="none"/>
        <c:tickLblPos val="low"/>
        <c:spPr>
          <a:ln w="6350" cap="flat" cmpd="sng" algn="ctr">
            <a:solidFill>
              <a:schemeClr val="bg1">
                <a:lumMod val="85000"/>
              </a:schemeClr>
            </a:solidFill>
            <a:prstDash val="solid"/>
            <a:round/>
            <a:headEnd type="none" w="med" len="med"/>
            <a:tailEnd type="none" w="med" len="med"/>
          </a:ln>
          <a:effectLst/>
        </c:spPr>
        <c:txPr>
          <a:bodyPr rot="0" vert="horz" anchor="t" anchorCtr="0"/>
          <a:lstStyle/>
          <a:p>
            <a:pPr>
              <a:defRPr sz="600" b="0" i="0" u="none" strike="noStrike" baseline="0">
                <a:solidFill>
                  <a:srgbClr val="003C64"/>
                </a:solidFill>
                <a:latin typeface="Arial"/>
                <a:ea typeface="Arial"/>
                <a:cs typeface="Arial"/>
              </a:defRPr>
            </a:pPr>
            <a:endParaRPr lang="fr-FR"/>
          </a:p>
        </c:txPr>
        <c:crossAx val="242763264"/>
        <c:crosses val="autoZero"/>
        <c:auto val="1"/>
        <c:lblAlgn val="ctr"/>
        <c:lblOffset val="100"/>
        <c:tickLblSkip val="1"/>
        <c:tickMarkSkip val="1"/>
        <c:noMultiLvlLbl val="0"/>
      </c:catAx>
      <c:valAx>
        <c:axId val="242763264"/>
        <c:scaling>
          <c:orientation val="minMax"/>
          <c:max val="250"/>
          <c:min val="0"/>
        </c:scaling>
        <c:delete val="0"/>
        <c:axPos val="l"/>
        <c:majorGridlines>
          <c:spPr>
            <a:ln w="3175">
              <a:solidFill>
                <a:srgbClr val="767A7E">
                  <a:lumMod val="100000"/>
                </a:srgbClr>
              </a:solidFill>
              <a:prstDash val="sysDash"/>
            </a:ln>
          </c:spPr>
        </c:majorGridlines>
        <c:numFmt formatCode="0" sourceLinked="1"/>
        <c:majorTickMark val="out"/>
        <c:minorTickMark val="none"/>
        <c:tickLblPos val="nextTo"/>
        <c:spPr>
          <a:ln w="3175" cap="flat" cmpd="sng" algn="ctr">
            <a:solidFill>
              <a:schemeClr val="bg1">
                <a:lumMod val="50000"/>
              </a:schemeClr>
            </a:solidFill>
            <a:prstDash val="solid"/>
            <a:round/>
            <a:headEnd type="none" w="med" len="med"/>
            <a:tailEnd type="none" w="med" len="med"/>
          </a:ln>
          <a:effectLst/>
        </c:spPr>
        <c:txPr>
          <a:bodyPr rot="0" vert="horz"/>
          <a:lstStyle/>
          <a:p>
            <a:pPr>
              <a:defRPr sz="600" b="0" i="0" u="none" strike="noStrike" baseline="0">
                <a:solidFill>
                  <a:srgbClr val="003C64"/>
                </a:solidFill>
                <a:latin typeface="Arial"/>
                <a:ea typeface="Arial"/>
                <a:cs typeface="Arial"/>
              </a:defRPr>
            </a:pPr>
            <a:endParaRPr lang="fr-FR"/>
          </a:p>
        </c:txPr>
        <c:crossAx val="242748800"/>
        <c:crosses val="autoZero"/>
        <c:crossBetween val="between"/>
        <c:majorUnit val="20"/>
      </c:valAx>
    </c:plotArea>
    <c:legend>
      <c:legendPos val="r"/>
      <c:layout>
        <c:manualLayout>
          <c:xMode val="edge"/>
          <c:yMode val="edge"/>
          <c:x val="0"/>
          <c:y val="0.79540827691239779"/>
          <c:w val="0.98457189542483659"/>
          <c:h val="7.9475555555555577E-2"/>
        </c:manualLayout>
      </c:layout>
      <c:overlay val="0"/>
      <c:spPr>
        <a:ln w="25400">
          <a:noFill/>
        </a:ln>
        <a:effectLst/>
      </c:spPr>
      <c:txPr>
        <a:bodyPr/>
        <a:lstStyle/>
        <a:p>
          <a:pPr>
            <a:defRPr sz="600" b="0" i="0" u="none" strike="noStrike" baseline="0">
              <a:solidFill>
                <a:srgbClr val="003C64"/>
              </a:solidFill>
              <a:latin typeface="Arial"/>
              <a:ea typeface="Arial"/>
              <a:cs typeface="Arial"/>
            </a:defRPr>
          </a:pPr>
          <a:endParaRPr lang="fr-FR"/>
        </a:p>
      </c:txPr>
    </c:legend>
    <c:plotVisOnly val="1"/>
    <c:dispBlanksAs val="gap"/>
    <c:showDLblsOverMax val="0"/>
  </c:chart>
  <c:spPr>
    <a:solidFill>
      <a:srgbClr val="F4F4F2"/>
    </a:solidFill>
    <a:ln w="25400">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035756501182021E-2"/>
          <c:y val="6.6309413538444467E-2"/>
          <c:w val="0.90096435185185186"/>
          <c:h val="0.64377973897750107"/>
        </c:manualLayout>
      </c:layout>
      <c:lineChart>
        <c:grouping val="standard"/>
        <c:varyColors val="0"/>
        <c:ser>
          <c:idx val="0"/>
          <c:order val="0"/>
          <c:tx>
            <c:strRef>
              <c:f>'Table BoA-Yield'!$AE$4</c:f>
              <c:strCache>
                <c:ptCount val="1"/>
                <c:pt idx="0">
                  <c:v>24-mars-23</c:v>
                </c:pt>
              </c:strCache>
            </c:strRef>
          </c:tx>
          <c:spPr>
            <a:ln w="22225" cap="rnd" cmpd="sng" algn="ctr">
              <a:solidFill>
                <a:srgbClr val="004F9F">
                  <a:lumMod val="100000"/>
                </a:srgbClr>
              </a:solidFill>
              <a:prstDash val="solid"/>
              <a:round/>
              <a:headEnd type="none" w="med" len="med"/>
              <a:tailEnd type="none" w="med" len="med"/>
            </a:ln>
            <a:effectLst/>
          </c:spPr>
          <c:marker>
            <c:symbol val="none"/>
          </c:marker>
          <c:dLbls>
            <c:dLbl>
              <c:idx val="0"/>
              <c:layout>
                <c:manualLayout>
                  <c:x val="-7.6426900584795315E-2"/>
                  <c:y val="4.06372395623030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83-454D-BEEE-4FC6015A75C4}"/>
                </c:ext>
              </c:extLst>
            </c:dLbl>
            <c:dLbl>
              <c:idx val="1"/>
              <c:layout>
                <c:manualLayout>
                  <c:x val="-7.505910165484634E-3"/>
                  <c:y val="-5.8734687028024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83-454D-BEEE-4FC6015A75C4}"/>
                </c:ext>
              </c:extLst>
            </c:dLbl>
            <c:dLbl>
              <c:idx val="2"/>
              <c:layout>
                <c:manualLayout>
                  <c:x val="-3.752955082742317E-3"/>
                  <c:y val="-4.23662745294949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883-454D-BEEE-4FC6015A75C4}"/>
                </c:ext>
              </c:extLst>
            </c:dLbl>
            <c:dLbl>
              <c:idx val="3"/>
              <c:layout>
                <c:manualLayout>
                  <c:x val="0"/>
                  <c:y val="-6.7538283255791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883-454D-BEEE-4FC6015A75C4}"/>
                </c:ext>
              </c:extLst>
            </c:dLbl>
            <c:dLbl>
              <c:idx val="4"/>
              <c:layout>
                <c:manualLayout>
                  <c:x val="-1.9505837873901925E-2"/>
                  <c:y val="1.54994498506016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83-454D-BEEE-4FC6015A75C4}"/>
                </c:ext>
              </c:extLst>
            </c:dLbl>
            <c:numFmt formatCode="#,##0.0" sourceLinked="0"/>
            <c:spPr>
              <a:noFill/>
              <a:ln>
                <a:noFill/>
              </a:ln>
              <a:effectLst/>
            </c:spPr>
            <c:txPr>
              <a:bodyPr wrap="square" lIns="38100" tIns="19050" rIns="38100" bIns="19050" anchor="ctr">
                <a:spAutoFit/>
              </a:bodyPr>
              <a:lstStyle/>
              <a:p>
                <a:pPr>
                  <a:defRPr sz="700" b="1">
                    <a:solidFill>
                      <a:schemeClr val="accent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BoA-Yield'!$AE$46:$AE$50</c:f>
              <c:numCache>
                <c:formatCode>0.0</c:formatCode>
                <c:ptCount val="5"/>
                <c:pt idx="0">
                  <c:v>3.7349999999999999</c:v>
                </c:pt>
                <c:pt idx="1">
                  <c:v>3.8</c:v>
                </c:pt>
                <c:pt idx="2">
                  <c:v>3.8849999999999998</c:v>
                </c:pt>
                <c:pt idx="3">
                  <c:v>3.9049999999999998</c:v>
                </c:pt>
                <c:pt idx="4">
                  <c:v>3.8519999999999999</c:v>
                </c:pt>
              </c:numCache>
            </c:numRef>
          </c:val>
          <c:smooth val="0"/>
          <c:extLst>
            <c:ext xmlns:c16="http://schemas.microsoft.com/office/drawing/2014/chart" uri="{C3380CC4-5D6E-409C-BE32-E72D297353CC}">
              <c16:uniqueId val="{00000005-A883-454D-BEEE-4FC6015A75C4}"/>
            </c:ext>
          </c:extLst>
        </c:ser>
        <c:ser>
          <c:idx val="1"/>
          <c:order val="1"/>
          <c:tx>
            <c:strRef>
              <c:f>'Table BoA-Yield'!$AL$4</c:f>
              <c:strCache>
                <c:ptCount val="1"/>
                <c:pt idx="0">
                  <c:v>29-août-25</c:v>
                </c:pt>
              </c:strCache>
            </c:strRef>
          </c:tx>
          <c:spPr>
            <a:ln w="22225" cap="rnd" cmpd="sng" algn="ctr">
              <a:solidFill>
                <a:srgbClr val="39B2B6">
                  <a:lumMod val="100000"/>
                </a:srgbClr>
              </a:solidFill>
              <a:prstDash val="solid"/>
              <a:round/>
              <a:headEnd type="none" w="med" len="med"/>
              <a:tailEnd type="none" w="med" len="med"/>
            </a:ln>
            <a:effectLst/>
          </c:spPr>
          <c:marker>
            <c:symbol val="none"/>
          </c:marker>
          <c:dLbls>
            <c:dLbl>
              <c:idx val="0"/>
              <c:layout>
                <c:manualLayout>
                  <c:x val="-8.3266540642722139E-2"/>
                  <c:y val="-1.80716506500847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883-454D-BEEE-4FC6015A75C4}"/>
                </c:ext>
              </c:extLst>
            </c:dLbl>
            <c:dLbl>
              <c:idx val="1"/>
              <c:layout>
                <c:manualLayout>
                  <c:x val="-2.6310537825716299E-2"/>
                  <c:y val="-5.970067330210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883-454D-BEEE-4FC6015A75C4}"/>
                </c:ext>
              </c:extLst>
            </c:dLbl>
            <c:dLbl>
              <c:idx val="2"/>
              <c:layout>
                <c:manualLayout>
                  <c:x val="-5.6526335297824234E-2"/>
                  <c:y val="-5.1579660623435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883-454D-BEEE-4FC6015A75C4}"/>
                </c:ext>
              </c:extLst>
            </c:dLbl>
            <c:dLbl>
              <c:idx val="3"/>
              <c:layout>
                <c:manualLayout>
                  <c:x val="-0.10209422143148375"/>
                  <c:y val="-3.5308613623516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883-454D-BEEE-4FC6015A75C4}"/>
                </c:ext>
              </c:extLst>
            </c:dLbl>
            <c:dLbl>
              <c:idx val="4"/>
              <c:layout>
                <c:manualLayout>
                  <c:x val="-1.8927610363616145E-2"/>
                  <c:y val="-2.6619155293547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883-454D-BEEE-4FC6015A75C4}"/>
                </c:ext>
              </c:extLst>
            </c:dLbl>
            <c:numFmt formatCode="#,##0.0" sourceLinked="0"/>
            <c:spPr>
              <a:noFill/>
              <a:ln>
                <a:noFill/>
              </a:ln>
              <a:effectLst/>
            </c:spPr>
            <c:txPr>
              <a:bodyPr wrap="square" lIns="38100" tIns="19050" rIns="38100" bIns="19050" anchor="ctr">
                <a:spAutoFit/>
              </a:bodyPr>
              <a:lstStyle/>
              <a:p>
                <a:pPr>
                  <a:defRPr sz="700" b="1">
                    <a:solidFill>
                      <a:schemeClr val="accent3"/>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BoA-Yield'!$AL$46:$AL$50</c:f>
              <c:numCache>
                <c:formatCode>0.0</c:formatCode>
                <c:ptCount val="5"/>
                <c:pt idx="0">
                  <c:v>2.496</c:v>
                </c:pt>
                <c:pt idx="1">
                  <c:v>2.8610000000000002</c:v>
                </c:pt>
                <c:pt idx="2">
                  <c:v>3.1840000000000002</c:v>
                </c:pt>
                <c:pt idx="3">
                  <c:v>3.5339999999999998</c:v>
                </c:pt>
                <c:pt idx="4">
                  <c:v>3.9359999999999999</c:v>
                </c:pt>
              </c:numCache>
            </c:numRef>
          </c:val>
          <c:smooth val="0"/>
          <c:extLst>
            <c:ext xmlns:c16="http://schemas.microsoft.com/office/drawing/2014/chart" uri="{C3380CC4-5D6E-409C-BE32-E72D297353CC}">
              <c16:uniqueId val="{0000000B-A883-454D-BEEE-4FC6015A75C4}"/>
            </c:ext>
          </c:extLst>
        </c:ser>
        <c:ser>
          <c:idx val="5"/>
          <c:order val="2"/>
          <c:tx>
            <c:strRef>
              <c:f>'Table BoA-Yield'!$D$4</c:f>
              <c:strCache>
                <c:ptCount val="1"/>
                <c:pt idx="0">
                  <c:v>31-oct.-25</c:v>
                </c:pt>
              </c:strCache>
            </c:strRef>
          </c:tx>
          <c:spPr>
            <a:ln w="22225" cap="rnd" cmpd="sng" algn="ctr">
              <a:solidFill>
                <a:srgbClr val="E6325E">
                  <a:lumMod val="100000"/>
                </a:srgbClr>
              </a:solidFill>
              <a:prstDash val="solid"/>
              <a:round/>
              <a:headEnd type="none" w="med" len="med"/>
              <a:tailEnd type="none" w="med" len="med"/>
            </a:ln>
            <a:effectLst/>
          </c:spPr>
          <c:marker>
            <c:symbol val="none"/>
          </c:marker>
          <c:dLbls>
            <c:dLbl>
              <c:idx val="0"/>
              <c:layout>
                <c:manualLayout>
                  <c:x val="-4.3585010563771842E-2"/>
                  <c:y val="3.22701738270209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883-454D-BEEE-4FC6015A75C4}"/>
                </c:ext>
              </c:extLst>
            </c:dLbl>
            <c:dLbl>
              <c:idx val="1"/>
              <c:layout>
                <c:manualLayout>
                  <c:x val="-3.7344601356611388E-3"/>
                  <c:y val="4.28958804409270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A883-454D-BEEE-4FC6015A75C4}"/>
                </c:ext>
              </c:extLst>
            </c:dLbl>
            <c:dLbl>
              <c:idx val="2"/>
              <c:layout>
                <c:manualLayout>
                  <c:x val="-1.9080914785574034E-2"/>
                  <c:y val="5.92464215052895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A883-454D-BEEE-4FC6015A75C4}"/>
                </c:ext>
              </c:extLst>
            </c:dLbl>
            <c:dLbl>
              <c:idx val="3"/>
              <c:layout>
                <c:manualLayout>
                  <c:x val="-3.4303421179435856E-2"/>
                  <c:y val="9.13752725510780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883-454D-BEEE-4FC6015A75C4}"/>
                </c:ext>
              </c:extLst>
            </c:dLbl>
            <c:dLbl>
              <c:idx val="4"/>
              <c:layout>
                <c:manualLayout>
                  <c:x val="-1.9204566514696614E-2"/>
                  <c:y val="7.09143836307841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883-454D-BEEE-4FC6015A75C4}"/>
                </c:ext>
              </c:extLst>
            </c:dLbl>
            <c:spPr>
              <a:noFill/>
              <a:ln>
                <a:noFill/>
              </a:ln>
              <a:effectLst/>
            </c:spPr>
            <c:txPr>
              <a:bodyPr wrap="square" lIns="38100" tIns="19050" rIns="38100" bIns="19050" anchor="ctr">
                <a:spAutoFit/>
              </a:bodyPr>
              <a:lstStyle/>
              <a:p>
                <a:pPr>
                  <a:defRPr sz="7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BoA-Yield'!$D$46:$D$50</c:f>
              <c:numCache>
                <c:formatCode>0.0</c:formatCode>
                <c:ptCount val="5"/>
                <c:pt idx="0">
                  <c:v>2.444</c:v>
                </c:pt>
                <c:pt idx="1">
                  <c:v>2.7909999999999999</c:v>
                </c:pt>
                <c:pt idx="2">
                  <c:v>3.0939999999999999</c:v>
                </c:pt>
                <c:pt idx="3">
                  <c:v>3.4119999999999999</c:v>
                </c:pt>
                <c:pt idx="4">
                  <c:v>3.8130000000000002</c:v>
                </c:pt>
              </c:numCache>
            </c:numRef>
          </c:val>
          <c:smooth val="0"/>
          <c:extLst>
            <c:ext xmlns:c16="http://schemas.microsoft.com/office/drawing/2014/chart" uri="{C3380CC4-5D6E-409C-BE32-E72D297353CC}">
              <c16:uniqueId val="{00000011-A883-454D-BEEE-4FC6015A75C4}"/>
            </c:ext>
          </c:extLst>
        </c:ser>
        <c:dLbls>
          <c:showLegendKey val="0"/>
          <c:showVal val="0"/>
          <c:showCatName val="0"/>
          <c:showSerName val="0"/>
          <c:showPercent val="0"/>
          <c:showBubbleSize val="0"/>
        </c:dLbls>
        <c:smooth val="0"/>
        <c:axId val="242825472"/>
        <c:axId val="242848128"/>
      </c:lineChart>
      <c:catAx>
        <c:axId val="242825472"/>
        <c:scaling>
          <c:orientation val="minMax"/>
        </c:scaling>
        <c:delete val="0"/>
        <c:axPos val="b"/>
        <c:title>
          <c:tx>
            <c:rich>
              <a:bodyPr/>
              <a:lstStyle/>
              <a:p>
                <a:pPr>
                  <a:defRPr sz="600" b="0" i="1" u="none" strike="noStrike" baseline="0">
                    <a:solidFill>
                      <a:srgbClr val="003C64"/>
                    </a:solidFill>
                    <a:latin typeface="Arial"/>
                    <a:ea typeface="Arial"/>
                    <a:cs typeface="Arial"/>
                  </a:defRPr>
                </a:pPr>
                <a:r>
                  <a:rPr lang="fr-FR" sz="600">
                    <a:solidFill>
                      <a:srgbClr val="003C64"/>
                    </a:solidFill>
                  </a:rPr>
                  <a:t>Source : Bloomberg, Amundi Investment </a:t>
                </a:r>
                <a:r>
                  <a:rPr lang="fr-FR" sz="600" b="0" i="1" u="none" strike="noStrike" baseline="0">
                    <a:effectLst/>
                  </a:rPr>
                  <a:t>Institute</a:t>
                </a:r>
                <a:endParaRPr lang="en-US" sz="600">
                  <a:effectLst/>
                </a:endParaRPr>
              </a:p>
            </c:rich>
          </c:tx>
          <c:layout>
            <c:manualLayout>
              <c:xMode val="edge"/>
              <c:yMode val="edge"/>
              <c:x val="3.752955082742317E-3"/>
              <c:y val="0.90858332463434521"/>
            </c:manualLayout>
          </c:layout>
          <c:overlay val="0"/>
          <c:spPr>
            <a:noFill/>
            <a:ln w="25400">
              <a:noFill/>
            </a:ln>
            <a:effectLst/>
          </c:spPr>
        </c:title>
        <c:numFmt formatCode="mm\-yy" sourceLinked="0"/>
        <c:majorTickMark val="out"/>
        <c:minorTickMark val="none"/>
        <c:tickLblPos val="low"/>
        <c:spPr>
          <a:ln w="6350" cap="flat" cmpd="sng" algn="ctr">
            <a:solidFill>
              <a:schemeClr val="bg1">
                <a:lumMod val="85000"/>
              </a:schemeClr>
            </a:solidFill>
            <a:prstDash val="solid"/>
            <a:round/>
            <a:headEnd type="none" w="med" len="med"/>
            <a:tailEnd type="none" w="med" len="med"/>
          </a:ln>
          <a:effectLst/>
        </c:spPr>
        <c:txPr>
          <a:bodyPr rot="0" vert="horz" anchor="t" anchorCtr="0"/>
          <a:lstStyle/>
          <a:p>
            <a:pPr>
              <a:defRPr sz="600" b="0" i="0" u="none" strike="noStrike" baseline="0">
                <a:solidFill>
                  <a:srgbClr val="003C64"/>
                </a:solidFill>
                <a:latin typeface="Arial"/>
                <a:ea typeface="Arial"/>
                <a:cs typeface="Arial"/>
              </a:defRPr>
            </a:pPr>
            <a:endParaRPr lang="fr-FR"/>
          </a:p>
        </c:txPr>
        <c:crossAx val="242848128"/>
        <c:crosses val="autoZero"/>
        <c:auto val="1"/>
        <c:lblAlgn val="ctr"/>
        <c:lblOffset val="100"/>
        <c:tickLblSkip val="1"/>
        <c:tickMarkSkip val="1"/>
        <c:noMultiLvlLbl val="0"/>
      </c:catAx>
      <c:valAx>
        <c:axId val="242848128"/>
        <c:scaling>
          <c:orientation val="minMax"/>
          <c:min val="2.5"/>
        </c:scaling>
        <c:delete val="0"/>
        <c:axPos val="l"/>
        <c:majorGridlines>
          <c:spPr>
            <a:ln w="3175">
              <a:solidFill>
                <a:srgbClr val="767A7E">
                  <a:lumMod val="100000"/>
                </a:srgbClr>
              </a:solidFill>
              <a:prstDash val="sysDash"/>
            </a:ln>
          </c:spPr>
        </c:majorGridlines>
        <c:numFmt formatCode="#,##0.0" sourceLinked="0"/>
        <c:majorTickMark val="out"/>
        <c:minorTickMark val="none"/>
        <c:tickLblPos val="nextTo"/>
        <c:spPr>
          <a:ln w="3175" cap="flat" cmpd="sng" algn="ctr">
            <a:solidFill>
              <a:schemeClr val="bg1">
                <a:lumMod val="50000"/>
              </a:schemeClr>
            </a:solidFill>
            <a:prstDash val="solid"/>
            <a:round/>
            <a:headEnd type="none" w="med" len="med"/>
            <a:tailEnd type="none" w="med" len="med"/>
          </a:ln>
          <a:effectLst/>
        </c:spPr>
        <c:txPr>
          <a:bodyPr rot="0" vert="horz"/>
          <a:lstStyle/>
          <a:p>
            <a:pPr>
              <a:defRPr sz="600" b="0" i="0" u="none" strike="noStrike" baseline="0">
                <a:solidFill>
                  <a:srgbClr val="003C64"/>
                </a:solidFill>
                <a:latin typeface="Arial"/>
                <a:ea typeface="Arial"/>
                <a:cs typeface="Arial"/>
              </a:defRPr>
            </a:pPr>
            <a:endParaRPr lang="fr-FR"/>
          </a:p>
        </c:txPr>
        <c:crossAx val="242825472"/>
        <c:crosses val="autoZero"/>
        <c:crossBetween val="between"/>
      </c:valAx>
    </c:plotArea>
    <c:legend>
      <c:legendPos val="r"/>
      <c:layout>
        <c:manualLayout>
          <c:xMode val="edge"/>
          <c:yMode val="edge"/>
          <c:x val="3.4220744680851067E-2"/>
          <c:y val="0.81903037383177568"/>
          <c:w val="0.96265438826367544"/>
          <c:h val="8.6806251491290856E-2"/>
        </c:manualLayout>
      </c:layout>
      <c:overlay val="0"/>
      <c:spPr>
        <a:ln w="25400">
          <a:noFill/>
        </a:ln>
        <a:effectLst/>
      </c:spPr>
      <c:txPr>
        <a:bodyPr/>
        <a:lstStyle/>
        <a:p>
          <a:pPr>
            <a:defRPr sz="600" b="0" i="0" u="none" strike="noStrike" baseline="0">
              <a:solidFill>
                <a:srgbClr val="003C64"/>
              </a:solidFill>
              <a:latin typeface="Arial"/>
              <a:ea typeface="Arial"/>
              <a:cs typeface="Arial"/>
            </a:defRPr>
          </a:pPr>
          <a:endParaRPr lang="fr-FR"/>
        </a:p>
      </c:txPr>
    </c:legend>
    <c:plotVisOnly val="1"/>
    <c:dispBlanksAs val="gap"/>
    <c:showDLblsOverMax val="0"/>
  </c:chart>
  <c:spPr>
    <a:solidFill>
      <a:srgbClr val="F4F4F2"/>
    </a:solidFill>
    <a:ln w="25400">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328014184397143E-2"/>
          <c:y val="7.7679127725856695E-2"/>
          <c:w val="0.88866988304093586"/>
          <c:h val="0.61280283464566931"/>
        </c:manualLayout>
      </c:layout>
      <c:lineChart>
        <c:grouping val="standard"/>
        <c:varyColors val="0"/>
        <c:ser>
          <c:idx val="1"/>
          <c:order val="0"/>
          <c:tx>
            <c:strRef>
              <c:f>'Table BoA-OAS'!$AL$4</c:f>
              <c:strCache>
                <c:ptCount val="1"/>
                <c:pt idx="0">
                  <c:v>24-mars-23</c:v>
                </c:pt>
              </c:strCache>
            </c:strRef>
          </c:tx>
          <c:spPr>
            <a:ln w="22225" cap="rnd" cmpd="sng" algn="ctr">
              <a:solidFill>
                <a:srgbClr val="004F9F">
                  <a:lumMod val="100000"/>
                </a:srgbClr>
              </a:solidFill>
              <a:prstDash val="solid"/>
              <a:round/>
              <a:headEnd type="none" w="med" len="med"/>
              <a:tailEnd type="none" w="med" len="med"/>
            </a:ln>
            <a:effectLst/>
          </c:spPr>
          <c:marker>
            <c:symbol val="none"/>
          </c:marker>
          <c:dLbls>
            <c:dLbl>
              <c:idx val="0"/>
              <c:layout>
                <c:manualLayout>
                  <c:x val="-8.780067993221799E-2"/>
                  <c:y val="7.70249221183793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D28-48F5-966F-51616B4511EC}"/>
                </c:ext>
              </c:extLst>
            </c:dLbl>
            <c:dLbl>
              <c:idx val="1"/>
              <c:layout>
                <c:manualLayout>
                  <c:x val="-7.2715864730379304E-2"/>
                  <c:y val="-4.34910436137072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D28-48F5-966F-51616B4511EC}"/>
                </c:ext>
              </c:extLst>
            </c:dLbl>
            <c:dLbl>
              <c:idx val="2"/>
              <c:layout>
                <c:manualLayout>
                  <c:x val="-3.8227326535928023E-2"/>
                  <c:y val="-4.3506295430944961E-2"/>
                </c:manualLayout>
              </c:layout>
              <c:showLegendKey val="0"/>
              <c:showVal val="1"/>
              <c:showCatName val="0"/>
              <c:showSerName val="0"/>
              <c:showPercent val="0"/>
              <c:showBubbleSize val="0"/>
              <c:extLst>
                <c:ext xmlns:c15="http://schemas.microsoft.com/office/drawing/2012/chart" uri="{CE6537A1-D6FC-4f65-9D91-7224C49458BB}">
                  <c15:layout>
                    <c:manualLayout>
                      <c:w val="8.8788416075650106E-2"/>
                      <c:h val="8.1205740555015338E-2"/>
                    </c:manualLayout>
                  </c15:layout>
                </c:ext>
                <c:ext xmlns:c16="http://schemas.microsoft.com/office/drawing/2014/chart" uri="{C3380CC4-5D6E-409C-BE32-E72D297353CC}">
                  <c16:uniqueId val="{00000002-0D28-48F5-966F-51616B4511EC}"/>
                </c:ext>
              </c:extLst>
            </c:dLbl>
            <c:dLbl>
              <c:idx val="3"/>
              <c:layout>
                <c:manualLayout>
                  <c:x val="0"/>
                  <c:y val="-4.20255711318795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28-48F5-966F-51616B4511EC}"/>
                </c:ext>
              </c:extLst>
            </c:dLbl>
            <c:dLbl>
              <c:idx val="4"/>
              <c:layout>
                <c:manualLayout>
                  <c:x val="-2.692697214414343E-2"/>
                  <c:y val="4.92442802996426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28-48F5-966F-51616B4511EC}"/>
                </c:ext>
              </c:extLst>
            </c:dLbl>
            <c:spPr>
              <a:noFill/>
              <a:ln>
                <a:noFill/>
              </a:ln>
              <a:effectLst/>
            </c:spPr>
            <c:txPr>
              <a:bodyPr/>
              <a:lstStyle/>
              <a:p>
                <a:pPr>
                  <a:defRPr sz="700" b="1">
                    <a:solidFill>
                      <a:schemeClr val="accent2"/>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BoA-OAS'!$AL$51:$AL$55</c:f>
              <c:numCache>
                <c:formatCode>0</c:formatCode>
                <c:ptCount val="5"/>
                <c:pt idx="0">
                  <c:v>180</c:v>
                </c:pt>
                <c:pt idx="1">
                  <c:v>219</c:v>
                </c:pt>
                <c:pt idx="2">
                  <c:v>232</c:v>
                </c:pt>
                <c:pt idx="3">
                  <c:v>217</c:v>
                </c:pt>
                <c:pt idx="4">
                  <c:v>205</c:v>
                </c:pt>
              </c:numCache>
            </c:numRef>
          </c:val>
          <c:smooth val="0"/>
          <c:extLst>
            <c:ext xmlns:c16="http://schemas.microsoft.com/office/drawing/2014/chart" uri="{C3380CC4-5D6E-409C-BE32-E72D297353CC}">
              <c16:uniqueId val="{00000005-0D28-48F5-966F-51616B4511EC}"/>
            </c:ext>
          </c:extLst>
        </c:ser>
        <c:ser>
          <c:idx val="0"/>
          <c:order val="1"/>
          <c:tx>
            <c:strRef>
              <c:f>'Table BoA-OAS'!$AR$4</c:f>
              <c:strCache>
                <c:ptCount val="1"/>
                <c:pt idx="0">
                  <c:v>29-août-25</c:v>
                </c:pt>
              </c:strCache>
            </c:strRef>
          </c:tx>
          <c:spPr>
            <a:ln w="22225" cap="rnd" cmpd="sng" algn="ctr">
              <a:solidFill>
                <a:srgbClr val="39B2B6">
                  <a:lumMod val="100000"/>
                </a:srgbClr>
              </a:solidFill>
              <a:prstDash val="solid"/>
              <a:round/>
              <a:headEnd type="none" w="med" len="med"/>
              <a:tailEnd type="none" w="med" len="med"/>
            </a:ln>
            <a:effectLst/>
          </c:spPr>
          <c:marker>
            <c:symbol val="none"/>
          </c:marker>
          <c:dLbls>
            <c:dLbl>
              <c:idx val="0"/>
              <c:layout>
                <c:manualLayout>
                  <c:x val="-6.5455489564633193E-2"/>
                  <c:y val="2.452167705088265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28-48F5-966F-51616B4511EC}"/>
                </c:ext>
              </c:extLst>
            </c:dLbl>
            <c:dLbl>
              <c:idx val="1"/>
              <c:layout>
                <c:manualLayout>
                  <c:x val="-8.8866923798677416E-2"/>
                  <c:y val="-4.9660782092966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28-48F5-966F-51616B4511EC}"/>
                </c:ext>
              </c:extLst>
            </c:dLbl>
            <c:dLbl>
              <c:idx val="2"/>
              <c:layout>
                <c:manualLayout>
                  <c:x val="-0.10017258190964139"/>
                  <c:y val="-6.54152798780328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28-48F5-966F-51616B4511EC}"/>
                </c:ext>
              </c:extLst>
            </c:dLbl>
            <c:dLbl>
              <c:idx val="3"/>
              <c:layout>
                <c:manualLayout>
                  <c:x val="-0.10919693032094425"/>
                  <c:y val="-8.834985901585257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130614657210403"/>
                      <c:h val="0.10544120716602097"/>
                    </c:manualLayout>
                  </c15:layout>
                </c:ext>
                <c:ext xmlns:c16="http://schemas.microsoft.com/office/drawing/2014/chart" uri="{C3380CC4-5D6E-409C-BE32-E72D297353CC}">
                  <c16:uniqueId val="{00000009-0D28-48F5-966F-51616B4511EC}"/>
                </c:ext>
              </c:extLst>
            </c:dLbl>
            <c:dLbl>
              <c:idx val="4"/>
              <c:layout>
                <c:manualLayout>
                  <c:x val="-2.8570080540202741E-2"/>
                  <c:y val="-5.0025492514132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D28-48F5-966F-51616B4511EC}"/>
                </c:ext>
              </c:extLst>
            </c:dLbl>
            <c:spPr>
              <a:noFill/>
              <a:ln>
                <a:noFill/>
              </a:ln>
              <a:effectLst/>
            </c:spPr>
            <c:txPr>
              <a:bodyPr/>
              <a:lstStyle/>
              <a:p>
                <a:pPr>
                  <a:defRPr sz="700" b="1">
                    <a:solidFill>
                      <a:schemeClr val="accent3"/>
                    </a:solidFill>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BoA-OAS'!$AR$51:$AR$55</c:f>
              <c:numCache>
                <c:formatCode>0</c:formatCode>
                <c:ptCount val="5"/>
                <c:pt idx="0">
                  <c:v>70</c:v>
                </c:pt>
                <c:pt idx="1">
                  <c:v>99</c:v>
                </c:pt>
                <c:pt idx="2">
                  <c:v>110</c:v>
                </c:pt>
                <c:pt idx="3">
                  <c:v>116</c:v>
                </c:pt>
                <c:pt idx="4">
                  <c:v>114</c:v>
                </c:pt>
              </c:numCache>
            </c:numRef>
          </c:val>
          <c:smooth val="0"/>
          <c:extLst>
            <c:ext xmlns:c16="http://schemas.microsoft.com/office/drawing/2014/chart" uri="{C3380CC4-5D6E-409C-BE32-E72D297353CC}">
              <c16:uniqueId val="{0000000B-0D28-48F5-966F-51616B4511EC}"/>
            </c:ext>
          </c:extLst>
        </c:ser>
        <c:ser>
          <c:idx val="5"/>
          <c:order val="2"/>
          <c:tx>
            <c:strRef>
              <c:f>'Table BoA-OAS'!$D$4</c:f>
              <c:strCache>
                <c:ptCount val="1"/>
                <c:pt idx="0">
                  <c:v>31-oct.-25</c:v>
                </c:pt>
              </c:strCache>
            </c:strRef>
          </c:tx>
          <c:spPr>
            <a:ln w="22225" cap="rnd" cmpd="sng" algn="ctr">
              <a:solidFill>
                <a:srgbClr val="E6325E">
                  <a:lumMod val="100000"/>
                </a:srgbClr>
              </a:solidFill>
              <a:prstDash val="solid"/>
              <a:round/>
              <a:headEnd type="none" w="med" len="med"/>
              <a:tailEnd type="none" w="med" len="med"/>
            </a:ln>
            <a:effectLst/>
          </c:spPr>
          <c:marker>
            <c:symbol val="none"/>
          </c:marker>
          <c:dLbls>
            <c:dLbl>
              <c:idx val="0"/>
              <c:layout>
                <c:manualLayout>
                  <c:x val="-8.201765344389339E-2"/>
                  <c:y val="-8.5775487241958076E-2"/>
                </c:manualLayout>
              </c:layout>
              <c:showLegendKey val="0"/>
              <c:showVal val="1"/>
              <c:showCatName val="0"/>
              <c:showSerName val="0"/>
              <c:showPercent val="0"/>
              <c:showBubbleSize val="0"/>
              <c:extLst>
                <c:ext xmlns:c15="http://schemas.microsoft.com/office/drawing/2012/chart" uri="{CE6537A1-D6FC-4f65-9D91-7224C49458BB}">
                  <c15:layout>
                    <c:manualLayout>
                      <c:w val="7.3871392739251474E-2"/>
                      <c:h val="0.11580641632269099"/>
                    </c:manualLayout>
                  </c15:layout>
                </c:ext>
                <c:ext xmlns:c16="http://schemas.microsoft.com/office/drawing/2014/chart" uri="{C3380CC4-5D6E-409C-BE32-E72D297353CC}">
                  <c16:uniqueId val="{0000000C-0D28-48F5-966F-51616B4511EC}"/>
                </c:ext>
              </c:extLst>
            </c:dLbl>
            <c:dLbl>
              <c:idx val="1"/>
              <c:layout>
                <c:manualLayout>
                  <c:x val="-4.6423228053225019E-2"/>
                  <c:y val="6.10238686844001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D28-48F5-966F-51616B4511EC}"/>
                </c:ext>
              </c:extLst>
            </c:dLbl>
            <c:dLbl>
              <c:idx val="2"/>
              <c:layout>
                <c:manualLayout>
                  <c:x val="-5.8942538176625765E-2"/>
                  <c:y val="4.2206547668520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D28-48F5-966F-51616B4511EC}"/>
                </c:ext>
              </c:extLst>
            </c:dLbl>
            <c:dLbl>
              <c:idx val="3"/>
              <c:layout>
                <c:manualLayout>
                  <c:x val="-5.1498014536524396E-2"/>
                  <c:y val="5.65971029091237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0D28-48F5-966F-51616B4511EC}"/>
                </c:ext>
              </c:extLst>
            </c:dLbl>
            <c:dLbl>
              <c:idx val="4"/>
              <c:layout>
                <c:manualLayout>
                  <c:x val="-2.5198561184381931E-2"/>
                  <c:y val="5.3364329584093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0D28-48F5-966F-51616B4511EC}"/>
                </c:ext>
              </c:extLst>
            </c:dLbl>
            <c:spPr>
              <a:noFill/>
              <a:ln>
                <a:noFill/>
              </a:ln>
              <a:effectLst/>
            </c:spPr>
            <c:txPr>
              <a:bodyPr/>
              <a:lstStyle/>
              <a:p>
                <a:pPr>
                  <a:defRPr sz="700" b="1">
                    <a:solidFill>
                      <a:srgbClr val="FF0000"/>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'Graph Corporate letter'!$P$38:$P$42</c:f>
              <c:strCache>
                <c:ptCount val="5"/>
                <c:pt idx="0">
                  <c:v>1-3 ans</c:v>
                </c:pt>
                <c:pt idx="1">
                  <c:v>3-5 ans</c:v>
                </c:pt>
                <c:pt idx="2">
                  <c:v>5-7 ans</c:v>
                </c:pt>
                <c:pt idx="3">
                  <c:v>7-10 ans</c:v>
                </c:pt>
                <c:pt idx="4">
                  <c:v>10+ ans</c:v>
                </c:pt>
              </c:strCache>
            </c:strRef>
          </c:cat>
          <c:val>
            <c:numRef>
              <c:f>'Table BoA-OAS'!$D$51:$D$55</c:f>
              <c:numCache>
                <c:formatCode>#,##0</c:formatCode>
                <c:ptCount val="5"/>
                <c:pt idx="0">
                  <c:v>65</c:v>
                </c:pt>
                <c:pt idx="1">
                  <c:v>88</c:v>
                </c:pt>
                <c:pt idx="2">
                  <c:v>103</c:v>
                </c:pt>
                <c:pt idx="3">
                  <c:v>108</c:v>
                </c:pt>
                <c:pt idx="4">
                  <c:v>109</c:v>
                </c:pt>
              </c:numCache>
            </c:numRef>
          </c:val>
          <c:smooth val="0"/>
          <c:extLst>
            <c:ext xmlns:c16="http://schemas.microsoft.com/office/drawing/2014/chart" uri="{C3380CC4-5D6E-409C-BE32-E72D297353CC}">
              <c16:uniqueId val="{00000011-0D28-48F5-966F-51616B4511EC}"/>
            </c:ext>
          </c:extLst>
        </c:ser>
        <c:dLbls>
          <c:showLegendKey val="0"/>
          <c:showVal val="0"/>
          <c:showCatName val="0"/>
          <c:showSerName val="0"/>
          <c:showPercent val="0"/>
          <c:showBubbleSize val="0"/>
        </c:dLbls>
        <c:smooth val="0"/>
        <c:axId val="242894720"/>
        <c:axId val="242929664"/>
      </c:lineChart>
      <c:catAx>
        <c:axId val="242894720"/>
        <c:scaling>
          <c:orientation val="minMax"/>
        </c:scaling>
        <c:delete val="0"/>
        <c:axPos val="b"/>
        <c:title>
          <c:tx>
            <c:rich>
              <a:bodyPr/>
              <a:lstStyle/>
              <a:p>
                <a:pPr>
                  <a:defRPr sz="700" b="0" i="1" u="none" strike="noStrike" baseline="0">
                    <a:solidFill>
                      <a:srgbClr val="003C64"/>
                    </a:solidFill>
                    <a:latin typeface="Arial"/>
                    <a:ea typeface="Arial"/>
                    <a:cs typeface="Arial"/>
                  </a:defRPr>
                </a:pPr>
                <a:r>
                  <a:rPr lang="fr-FR" sz="600" b="0" i="1" kern="1200" baseline="0">
                    <a:solidFill>
                      <a:srgbClr val="003C64"/>
                    </a:solidFill>
                    <a:effectLst/>
                    <a:latin typeface="Arial"/>
                    <a:ea typeface="Arial"/>
                    <a:cs typeface="Arial"/>
                  </a:rPr>
                  <a:t>Source : Bloomberg, Amundi Investment </a:t>
                </a:r>
                <a:r>
                  <a:rPr lang="fr-FR" sz="600" b="0" i="1" u="none" strike="noStrike" baseline="0">
                    <a:effectLst/>
                  </a:rPr>
                  <a:t>Institute</a:t>
                </a:r>
                <a:r>
                  <a:rPr lang="fr-FR" sz="600" b="0" i="1" kern="1200" baseline="0">
                    <a:solidFill>
                      <a:srgbClr val="003C64"/>
                    </a:solidFill>
                    <a:effectLst/>
                    <a:latin typeface="Arial"/>
                    <a:ea typeface="Arial"/>
                    <a:cs typeface="Arial"/>
                  </a:rPr>
                  <a:t> </a:t>
                </a:r>
                <a:endParaRPr lang="en-US" sz="600">
                  <a:effectLst/>
                </a:endParaRPr>
              </a:p>
            </c:rich>
          </c:tx>
          <c:layout>
            <c:manualLayout>
              <c:xMode val="edge"/>
              <c:yMode val="edge"/>
              <c:x val="3.752955082742317E-3"/>
              <c:y val="0.91019794911734164"/>
            </c:manualLayout>
          </c:layout>
          <c:overlay val="0"/>
          <c:spPr>
            <a:noFill/>
            <a:ln w="25400">
              <a:noFill/>
            </a:ln>
            <a:effectLst/>
          </c:spPr>
        </c:title>
        <c:numFmt formatCode="mm\-yy" sourceLinked="0"/>
        <c:majorTickMark val="out"/>
        <c:minorTickMark val="none"/>
        <c:tickLblPos val="low"/>
        <c:spPr>
          <a:ln w="6350" cap="flat" cmpd="sng" algn="ctr">
            <a:solidFill>
              <a:schemeClr val="bg1">
                <a:lumMod val="85000"/>
              </a:schemeClr>
            </a:solidFill>
            <a:prstDash val="solid"/>
            <a:round/>
            <a:headEnd type="none" w="med" len="med"/>
            <a:tailEnd type="none" w="med" len="med"/>
          </a:ln>
          <a:effectLst/>
        </c:spPr>
        <c:txPr>
          <a:bodyPr rot="0" vert="horz" anchor="t" anchorCtr="0"/>
          <a:lstStyle/>
          <a:p>
            <a:pPr>
              <a:defRPr sz="600" b="0" i="0" u="none" strike="noStrike" baseline="0">
                <a:solidFill>
                  <a:srgbClr val="003C64"/>
                </a:solidFill>
                <a:latin typeface="Arial"/>
                <a:ea typeface="Arial"/>
                <a:cs typeface="Arial"/>
              </a:defRPr>
            </a:pPr>
            <a:endParaRPr lang="fr-FR"/>
          </a:p>
        </c:txPr>
        <c:crossAx val="242929664"/>
        <c:crosses val="autoZero"/>
        <c:auto val="1"/>
        <c:lblAlgn val="ctr"/>
        <c:lblOffset val="100"/>
        <c:tickLblSkip val="1"/>
        <c:tickMarkSkip val="1"/>
        <c:noMultiLvlLbl val="0"/>
      </c:catAx>
      <c:valAx>
        <c:axId val="242929664"/>
        <c:scaling>
          <c:orientation val="minMax"/>
          <c:min val="60"/>
        </c:scaling>
        <c:delete val="0"/>
        <c:axPos val="l"/>
        <c:majorGridlines>
          <c:spPr>
            <a:ln w="3175">
              <a:solidFill>
                <a:srgbClr val="767A7E">
                  <a:lumMod val="100000"/>
                </a:srgbClr>
              </a:solidFill>
              <a:prstDash val="sysDash"/>
            </a:ln>
          </c:spPr>
        </c:majorGridlines>
        <c:numFmt formatCode="0" sourceLinked="1"/>
        <c:majorTickMark val="out"/>
        <c:minorTickMark val="none"/>
        <c:tickLblPos val="nextTo"/>
        <c:spPr>
          <a:ln w="3175" cap="flat" cmpd="sng" algn="ctr">
            <a:solidFill>
              <a:schemeClr val="bg1">
                <a:lumMod val="50000"/>
              </a:schemeClr>
            </a:solidFill>
            <a:prstDash val="solid"/>
            <a:round/>
            <a:headEnd type="none" w="med" len="med"/>
            <a:tailEnd type="none" w="med" len="med"/>
          </a:ln>
          <a:effectLst/>
        </c:spPr>
        <c:txPr>
          <a:bodyPr rot="0" vert="horz"/>
          <a:lstStyle/>
          <a:p>
            <a:pPr>
              <a:defRPr sz="600" b="0" i="0" u="none" strike="noStrike" baseline="0">
                <a:solidFill>
                  <a:srgbClr val="003C64"/>
                </a:solidFill>
                <a:latin typeface="Arial"/>
                <a:ea typeface="Arial"/>
                <a:cs typeface="Arial"/>
              </a:defRPr>
            </a:pPr>
            <a:endParaRPr lang="fr-FR"/>
          </a:p>
        </c:txPr>
        <c:crossAx val="242894720"/>
        <c:crosses val="autoZero"/>
        <c:crossBetween val="between"/>
        <c:majorUnit val="40"/>
      </c:valAx>
    </c:plotArea>
    <c:legend>
      <c:legendPos val="r"/>
      <c:layout>
        <c:manualLayout>
          <c:xMode val="edge"/>
          <c:yMode val="edge"/>
          <c:x val="2.9281842454599717E-3"/>
          <c:y val="0.81960112684085029"/>
          <c:w val="0.98457189542483659"/>
          <c:h val="7.9475555555555577E-2"/>
        </c:manualLayout>
      </c:layout>
      <c:overlay val="0"/>
      <c:spPr>
        <a:ln w="25400">
          <a:noFill/>
        </a:ln>
        <a:effectLst/>
      </c:spPr>
      <c:txPr>
        <a:bodyPr/>
        <a:lstStyle/>
        <a:p>
          <a:pPr>
            <a:defRPr sz="600" b="0" i="0" u="none" strike="noStrike" baseline="0">
              <a:solidFill>
                <a:srgbClr val="003C64"/>
              </a:solidFill>
              <a:latin typeface="Arial"/>
              <a:ea typeface="Arial"/>
              <a:cs typeface="Arial"/>
            </a:defRPr>
          </a:pPr>
          <a:endParaRPr lang="fr-FR"/>
        </a:p>
      </c:txPr>
    </c:legend>
    <c:plotVisOnly val="1"/>
    <c:dispBlanksAs val="gap"/>
    <c:showDLblsOverMax val="0"/>
  </c:chart>
  <c:spPr>
    <a:solidFill>
      <a:srgbClr val="F4F4F2"/>
    </a:solidFill>
    <a:ln w="25400">
      <a:noFill/>
    </a:ln>
  </c:spPr>
  <c:txPr>
    <a:bodyPr/>
    <a:lstStyle/>
    <a:p>
      <a:pPr>
        <a:defRPr sz="1000" b="0" i="0" u="none" strike="noStrike" baseline="0">
          <a:solidFill>
            <a:srgbClr val="000000"/>
          </a:solidFill>
          <a:latin typeface="Arial"/>
          <a:ea typeface="Arial"/>
          <a:cs typeface="Arial"/>
        </a:defRPr>
      </a:pPr>
      <a:endParaRPr lang="fr-F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8DC3A-D2C6-C924-B6FB-BE18F4688FB1}"/>
              </a:ext>
            </a:extLst>
          </p:cNvPr>
          <p:cNvSpPr>
            <a:spLocks noGrp="1"/>
          </p:cNvSpPr>
          <p:nvPr>
            <p:ph type="hdr" sz="quarter"/>
          </p:nvPr>
        </p:nvSpPr>
        <p:spPr>
          <a:xfrm>
            <a:off x="0" y="0"/>
            <a:ext cx="3169165" cy="48059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AC450BCB-3413-6331-B0B9-325880100DAC}"/>
              </a:ext>
            </a:extLst>
          </p:cNvPr>
          <p:cNvSpPr>
            <a:spLocks noGrp="1"/>
          </p:cNvSpPr>
          <p:nvPr>
            <p:ph type="dt" sz="quarter" idx="1"/>
          </p:nvPr>
        </p:nvSpPr>
        <p:spPr>
          <a:xfrm>
            <a:off x="4144293" y="0"/>
            <a:ext cx="3169165" cy="480598"/>
          </a:xfrm>
          <a:prstGeom prst="rect">
            <a:avLst/>
          </a:prstGeom>
        </p:spPr>
        <p:txBody>
          <a:bodyPr vert="horz" lIns="91440" tIns="45720" rIns="91440" bIns="45720" rtlCol="0"/>
          <a:lstStyle>
            <a:lvl1pPr algn="r">
              <a:defRPr sz="1200"/>
            </a:lvl1pPr>
          </a:lstStyle>
          <a:p>
            <a:fld id="{8A18B35D-AA87-4FA1-B94C-B6CCEE2BF016}" type="datetimeFigureOut">
              <a:rPr lang="fr-FR" smtClean="0"/>
              <a:t>24/11/2025</a:t>
            </a:fld>
            <a:endParaRPr lang="fr-FR"/>
          </a:p>
        </p:txBody>
      </p:sp>
      <p:sp>
        <p:nvSpPr>
          <p:cNvPr id="4" name="Footer Placeholder 3">
            <a:extLst>
              <a:ext uri="{FF2B5EF4-FFF2-40B4-BE49-F238E27FC236}">
                <a16:creationId xmlns:a16="http://schemas.microsoft.com/office/drawing/2014/main" id="{13E97FA0-FCE5-2E94-D30E-692B103A59C0}"/>
              </a:ext>
            </a:extLst>
          </p:cNvPr>
          <p:cNvSpPr>
            <a:spLocks noGrp="1"/>
          </p:cNvSpPr>
          <p:nvPr>
            <p:ph type="ftr" sz="quarter" idx="2"/>
          </p:nvPr>
        </p:nvSpPr>
        <p:spPr>
          <a:xfrm>
            <a:off x="0" y="9120602"/>
            <a:ext cx="3169165" cy="480598"/>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9D81EC50-7681-6C61-D01E-D7C429E947E7}"/>
              </a:ext>
            </a:extLst>
          </p:cNvPr>
          <p:cNvSpPr>
            <a:spLocks noGrp="1"/>
          </p:cNvSpPr>
          <p:nvPr>
            <p:ph type="sldNum" sz="quarter" idx="3"/>
          </p:nvPr>
        </p:nvSpPr>
        <p:spPr>
          <a:xfrm>
            <a:off x="4144293" y="9120602"/>
            <a:ext cx="3169165" cy="480598"/>
          </a:xfrm>
          <a:prstGeom prst="rect">
            <a:avLst/>
          </a:prstGeom>
        </p:spPr>
        <p:txBody>
          <a:bodyPr vert="horz" lIns="91440" tIns="45720" rIns="91440" bIns="45720" rtlCol="0" anchor="b"/>
          <a:lstStyle>
            <a:lvl1pPr algn="r">
              <a:defRPr sz="1200"/>
            </a:lvl1pPr>
          </a:lstStyle>
          <a:p>
            <a:fld id="{E986CFF9-A51D-4F51-9E56-0650F4BD9476}" type="slidenum">
              <a:rPr lang="fr-FR" smtClean="0"/>
              <a:t>‹#›</a:t>
            </a:fld>
            <a:endParaRPr lang="fr-FR"/>
          </a:p>
        </p:txBody>
      </p:sp>
    </p:spTree>
    <p:extLst>
      <p:ext uri="{BB962C8B-B14F-4D97-AF65-F5344CB8AC3E}">
        <p14:creationId xmlns:p14="http://schemas.microsoft.com/office/powerpoint/2010/main" val="1066528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2"/>
            <a:ext cx="3170518" cy="481878"/>
          </a:xfrm>
          <a:prstGeom prst="rect">
            <a:avLst/>
          </a:prstGeom>
        </p:spPr>
        <p:txBody>
          <a:bodyPr vert="horz" lIns="86749" tIns="43375" rIns="86749" bIns="43375" rtlCol="0"/>
          <a:lstStyle>
            <a:lvl1pPr algn="l">
              <a:defRPr sz="1100"/>
            </a:lvl1pPr>
          </a:lstStyle>
          <a:p>
            <a:endParaRPr lang="fr-FR"/>
          </a:p>
        </p:txBody>
      </p:sp>
      <p:sp>
        <p:nvSpPr>
          <p:cNvPr id="3" name="Espace réservé de la date 2"/>
          <p:cNvSpPr>
            <a:spLocks noGrp="1"/>
          </p:cNvSpPr>
          <p:nvPr>
            <p:ph type="dt" idx="1"/>
          </p:nvPr>
        </p:nvSpPr>
        <p:spPr>
          <a:xfrm>
            <a:off x="4143191" y="2"/>
            <a:ext cx="3170518" cy="481878"/>
          </a:xfrm>
          <a:prstGeom prst="rect">
            <a:avLst/>
          </a:prstGeom>
        </p:spPr>
        <p:txBody>
          <a:bodyPr vert="horz" lIns="86749" tIns="43375" rIns="86749" bIns="43375" rtlCol="0"/>
          <a:lstStyle>
            <a:lvl1pPr algn="r">
              <a:defRPr sz="1100"/>
            </a:lvl1pPr>
          </a:lstStyle>
          <a:p>
            <a:fld id="{06E5CB13-6521-4017-9EAF-2B13CA630D84}" type="datetimeFigureOut">
              <a:rPr lang="fr-FR" smtClean="0"/>
              <a:t>24/11/2025</a:t>
            </a:fld>
            <a:endParaRPr lang="fr-FR"/>
          </a:p>
        </p:txBody>
      </p:sp>
      <p:sp>
        <p:nvSpPr>
          <p:cNvPr id="4" name="Espace réservé de l'image des diapositives 3"/>
          <p:cNvSpPr>
            <a:spLocks noGrp="1" noRot="1" noChangeAspect="1"/>
          </p:cNvSpPr>
          <p:nvPr>
            <p:ph type="sldImg" idx="2"/>
          </p:nvPr>
        </p:nvSpPr>
        <p:spPr>
          <a:xfrm>
            <a:off x="2405063" y="1200150"/>
            <a:ext cx="2505075" cy="3240088"/>
          </a:xfrm>
          <a:prstGeom prst="rect">
            <a:avLst/>
          </a:prstGeom>
          <a:noFill/>
          <a:ln w="12700">
            <a:solidFill>
              <a:prstClr val="black"/>
            </a:solidFill>
          </a:ln>
        </p:spPr>
        <p:txBody>
          <a:bodyPr vert="horz" lIns="86749" tIns="43375" rIns="86749" bIns="43375" rtlCol="0" anchor="ctr"/>
          <a:lstStyle/>
          <a:p>
            <a:endParaRPr lang="fr-FR"/>
          </a:p>
        </p:txBody>
      </p:sp>
      <p:sp>
        <p:nvSpPr>
          <p:cNvPr id="5" name="Espace réservé des notes 4"/>
          <p:cNvSpPr>
            <a:spLocks noGrp="1"/>
          </p:cNvSpPr>
          <p:nvPr>
            <p:ph type="body" sz="quarter" idx="3"/>
          </p:nvPr>
        </p:nvSpPr>
        <p:spPr>
          <a:xfrm>
            <a:off x="732120" y="4620277"/>
            <a:ext cx="5850965" cy="3780775"/>
          </a:xfrm>
          <a:prstGeom prst="rect">
            <a:avLst/>
          </a:prstGeom>
        </p:spPr>
        <p:txBody>
          <a:bodyPr vert="horz" lIns="86749" tIns="43375" rIns="86749" bIns="43375"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19322"/>
            <a:ext cx="3170518" cy="481878"/>
          </a:xfrm>
          <a:prstGeom prst="rect">
            <a:avLst/>
          </a:prstGeom>
        </p:spPr>
        <p:txBody>
          <a:bodyPr vert="horz" lIns="86749" tIns="43375" rIns="86749" bIns="43375" rtlCol="0" anchor="b"/>
          <a:lstStyle>
            <a:lvl1pPr algn="l">
              <a:defRPr sz="1100"/>
            </a:lvl1pPr>
          </a:lstStyle>
          <a:p>
            <a:endParaRPr lang="fr-FR"/>
          </a:p>
        </p:txBody>
      </p:sp>
      <p:sp>
        <p:nvSpPr>
          <p:cNvPr id="7" name="Espace réservé du numéro de diapositive 6"/>
          <p:cNvSpPr>
            <a:spLocks noGrp="1"/>
          </p:cNvSpPr>
          <p:nvPr>
            <p:ph type="sldNum" sz="quarter" idx="5"/>
          </p:nvPr>
        </p:nvSpPr>
        <p:spPr>
          <a:xfrm>
            <a:off x="4143191" y="9119322"/>
            <a:ext cx="3170518" cy="481878"/>
          </a:xfrm>
          <a:prstGeom prst="rect">
            <a:avLst/>
          </a:prstGeom>
        </p:spPr>
        <p:txBody>
          <a:bodyPr vert="horz" lIns="86749" tIns="43375" rIns="86749" bIns="43375" rtlCol="0" anchor="b"/>
          <a:lstStyle>
            <a:lvl1pPr algn="r">
              <a:defRPr sz="1100"/>
            </a:lvl1pPr>
          </a:lstStyle>
          <a:p>
            <a:fld id="{E33A7C17-391D-4686-BE82-DE7313A2AD41}" type="slidenum">
              <a:rPr lang="fr-FR" smtClean="0"/>
              <a:t>‹#›</a:t>
            </a:fld>
            <a:endParaRPr lang="fr-FR"/>
          </a:p>
        </p:txBody>
      </p:sp>
    </p:spTree>
    <p:extLst>
      <p:ext uri="{BB962C8B-B14F-4D97-AF65-F5344CB8AC3E}">
        <p14:creationId xmlns:p14="http://schemas.microsoft.com/office/powerpoint/2010/main" val="185374125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CAA7B-9B28-BFF1-9239-B26EC5119A8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0BF2241-C3BF-3653-569A-7C8FF25E9E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1A6FCB0-B4BB-9915-DA4C-2C6BC523F280}"/>
              </a:ext>
            </a:extLst>
          </p:cNvPr>
          <p:cNvSpPr>
            <a:spLocks noGrp="1"/>
          </p:cNvSpPr>
          <p:nvPr>
            <p:ph type="body" idx="1"/>
          </p:nvPr>
        </p:nvSpPr>
        <p:spPr/>
        <p:txBody>
          <a:bodyPr/>
          <a:lstStyle/>
          <a:p>
            <a:endParaRPr lang="fr-FR" i="1" dirty="0"/>
          </a:p>
        </p:txBody>
      </p:sp>
      <p:sp>
        <p:nvSpPr>
          <p:cNvPr id="4" name="Espace réservé du numéro de diapositive 3">
            <a:extLst>
              <a:ext uri="{FF2B5EF4-FFF2-40B4-BE49-F238E27FC236}">
                <a16:creationId xmlns:a16="http://schemas.microsoft.com/office/drawing/2014/main" id="{34222183-A324-C366-9024-7274274F5F59}"/>
              </a:ext>
            </a:extLst>
          </p:cNvPr>
          <p:cNvSpPr>
            <a:spLocks noGrp="1"/>
          </p:cNvSpPr>
          <p:nvPr>
            <p:ph type="sldNum" sz="quarter" idx="10"/>
          </p:nvPr>
        </p:nvSpPr>
        <p:spPr/>
        <p:txBody>
          <a:bodyPr/>
          <a:lstStyle/>
          <a:p>
            <a:fld id="{E33A7C17-391D-4686-BE82-DE7313A2AD41}" type="slidenum">
              <a:rPr lang="fr-FR" smtClean="0"/>
              <a:t>1</a:t>
            </a:fld>
            <a:endParaRPr lang="fr-FR"/>
          </a:p>
        </p:txBody>
      </p:sp>
    </p:spTree>
    <p:extLst>
      <p:ext uri="{BB962C8B-B14F-4D97-AF65-F5344CB8AC3E}">
        <p14:creationId xmlns:p14="http://schemas.microsoft.com/office/powerpoint/2010/main" val="50819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33A7C17-391D-4686-BE82-DE7313A2AD41}" type="slidenum">
              <a:rPr lang="fr-FR" smtClean="0"/>
              <a:t>2</a:t>
            </a:fld>
            <a:endParaRPr lang="fr-FR"/>
          </a:p>
        </p:txBody>
      </p:sp>
    </p:spTree>
    <p:extLst>
      <p:ext uri="{BB962C8B-B14F-4D97-AF65-F5344CB8AC3E}">
        <p14:creationId xmlns:p14="http://schemas.microsoft.com/office/powerpoint/2010/main" val="3607905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E33A7C17-391D-4686-BE82-DE7313A2AD41}" type="slidenum">
              <a:rPr lang="fr-FR" smtClean="0"/>
              <a:t>3</a:t>
            </a:fld>
            <a:endParaRPr lang="fr-FR"/>
          </a:p>
        </p:txBody>
      </p:sp>
    </p:spTree>
    <p:extLst>
      <p:ext uri="{BB962C8B-B14F-4D97-AF65-F5344CB8AC3E}">
        <p14:creationId xmlns:p14="http://schemas.microsoft.com/office/powerpoint/2010/main" val="2569090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ouverture sans photo">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000" y="792000"/>
            <a:ext cx="1370880" cy="2365440"/>
          </a:xfrm>
          <a:prstGeom prst="rect">
            <a:avLst/>
          </a:prstGeom>
        </p:spPr>
      </p:pic>
      <p:sp>
        <p:nvSpPr>
          <p:cNvPr id="14" name="Rectangle 13"/>
          <p:cNvSpPr/>
          <p:nvPr/>
        </p:nvSpPr>
        <p:spPr>
          <a:xfrm>
            <a:off x="0" y="5702400"/>
            <a:ext cx="7772400" cy="3564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ctrTitle"/>
          </p:nvPr>
        </p:nvSpPr>
        <p:spPr>
          <a:xfrm>
            <a:off x="703800" y="6734560"/>
            <a:ext cx="6606540" cy="1963557"/>
          </a:xfrm>
        </p:spPr>
        <p:txBody>
          <a:bodyPr anchor="t" anchorCtr="0">
            <a:normAutofit/>
          </a:bodyPr>
          <a:lstStyle>
            <a:lvl1pPr algn="l">
              <a:lnSpc>
                <a:spcPct val="100000"/>
              </a:lnSpc>
              <a:defRPr sz="2125" b="0" spc="85"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3800" y="6140640"/>
            <a:ext cx="6606540" cy="356110"/>
          </a:xfrm>
        </p:spPr>
        <p:txBody>
          <a:bodyPr>
            <a:normAutofit/>
          </a:bodyPr>
          <a:lstStyle>
            <a:lvl1pPr marL="0" indent="0" algn="l">
              <a:buNone/>
              <a:defRPr sz="850" spc="43" baseline="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9" name="Rectangle 8"/>
          <p:cNvSpPr/>
          <p:nvPr/>
        </p:nvSpPr>
        <p:spPr>
          <a:xfrm>
            <a:off x="733486" y="4210800"/>
            <a:ext cx="820080" cy="5808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0" name="Rectangle 9"/>
          <p:cNvSpPr/>
          <p:nvPr/>
        </p:nvSpPr>
        <p:spPr>
          <a:xfrm>
            <a:off x="0" y="4530240"/>
            <a:ext cx="7772400" cy="23232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1" name="Rectangle 10"/>
          <p:cNvSpPr/>
          <p:nvPr/>
        </p:nvSpPr>
        <p:spPr>
          <a:xfrm>
            <a:off x="0" y="4825920"/>
            <a:ext cx="7772400" cy="232320"/>
          </a:xfrm>
          <a:prstGeom prst="rect">
            <a:avLst/>
          </a:prstGeom>
          <a:solidFill>
            <a:srgbClr val="2C8AAF"/>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2" name="Rectangle 11"/>
          <p:cNvSpPr/>
          <p:nvPr/>
        </p:nvSpPr>
        <p:spPr>
          <a:xfrm>
            <a:off x="0" y="5116320"/>
            <a:ext cx="7772400" cy="232320"/>
          </a:xfrm>
          <a:prstGeom prst="rect">
            <a:avLst/>
          </a:prstGeom>
          <a:solidFill>
            <a:srgbClr val="1A6A8E"/>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3" name="Rectangle 12"/>
          <p:cNvSpPr/>
          <p:nvPr/>
        </p:nvSpPr>
        <p:spPr>
          <a:xfrm>
            <a:off x="0" y="5412000"/>
            <a:ext cx="7772400" cy="232320"/>
          </a:xfrm>
          <a:prstGeom prst="rect">
            <a:avLst/>
          </a:prstGeom>
          <a:solidFill>
            <a:srgbClr val="134E70"/>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2" name="Rectangle 21"/>
          <p:cNvSpPr/>
          <p:nvPr/>
        </p:nvSpPr>
        <p:spPr>
          <a:xfrm>
            <a:off x="733486" y="9532062"/>
            <a:ext cx="820080" cy="5808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Tree>
    <p:extLst>
      <p:ext uri="{BB962C8B-B14F-4D97-AF65-F5344CB8AC3E}">
        <p14:creationId xmlns:p14="http://schemas.microsoft.com/office/powerpoint/2010/main" val="247727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8" name="Rectangle 7"/>
          <p:cNvSpPr/>
          <p:nvPr/>
        </p:nvSpPr>
        <p:spPr>
          <a:xfrm>
            <a:off x="459000" y="9129120"/>
            <a:ext cx="820080" cy="5808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3" name="Espace réservé du pied de page 2"/>
          <p:cNvSpPr>
            <a:spLocks noGrp="1"/>
          </p:cNvSpPr>
          <p:nvPr>
            <p:ph type="ftr" sz="quarter" idx="10"/>
          </p:nvPr>
        </p:nvSpPr>
        <p:spPr/>
        <p:txBody>
          <a:body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4" name="Espace réservé du numéro de diapositive 3"/>
          <p:cNvSpPr>
            <a:spLocks noGrp="1"/>
          </p:cNvSpPr>
          <p:nvPr>
            <p:ph type="sldNum" sz="quarter" idx="11"/>
          </p:nvPr>
        </p:nvSpPr>
        <p:spPr/>
        <p:txBody>
          <a:bodyPr/>
          <a:lstStyle/>
          <a:p>
            <a:fld id="{B6F15528-21DE-4FAA-801E-634DDDAF4B2B}" type="slidenum">
              <a:rPr lang="fr-FR" smtClean="0"/>
              <a:t>‹#›</a:t>
            </a:fld>
            <a:endParaRPr lang="fr-FR"/>
          </a:p>
        </p:txBody>
      </p:sp>
      <p:pic>
        <p:nvPicPr>
          <p:cNvPr id="5" name="Image 4" descr="Description : Description : Amundi_compact"/>
          <p:cNvPicPr/>
          <p:nvPr/>
        </p:nvPicPr>
        <p:blipFill>
          <a:blip r:embed="rId2">
            <a:extLst>
              <a:ext uri="{28A0092B-C50C-407E-A947-70E740481C1C}">
                <a14:useLocalDpi xmlns:a14="http://schemas.microsoft.com/office/drawing/2010/main" val="0"/>
              </a:ext>
            </a:extLst>
          </a:blip>
          <a:srcRect/>
          <a:stretch>
            <a:fillRect/>
          </a:stretch>
        </p:blipFill>
        <p:spPr bwMode="auto">
          <a:xfrm>
            <a:off x="307870" y="407587"/>
            <a:ext cx="1405338" cy="1098973"/>
          </a:xfrm>
          <a:prstGeom prst="rect">
            <a:avLst/>
          </a:prstGeom>
          <a:noFill/>
          <a:ln>
            <a:noFill/>
          </a:ln>
        </p:spPr>
      </p:pic>
      <p:sp>
        <p:nvSpPr>
          <p:cNvPr id="7" name="Espace réservé du texte 6"/>
          <p:cNvSpPr>
            <a:spLocks noGrp="1"/>
          </p:cNvSpPr>
          <p:nvPr>
            <p:ph type="body" sz="quarter" idx="12"/>
          </p:nvPr>
        </p:nvSpPr>
        <p:spPr>
          <a:xfrm>
            <a:off x="458999" y="2458867"/>
            <a:ext cx="6854399" cy="6092827"/>
          </a:xfrm>
        </p:spPr>
        <p:txBody>
          <a:bodyPr anchor="b"/>
          <a:lstStyle>
            <a:lvl1pPr marL="151130" indent="-145733">
              <a:tabLst/>
              <a:defRPr sz="850">
                <a:solidFill>
                  <a:schemeClr val="accent1"/>
                </a:solidFill>
              </a:defRPr>
            </a:lvl1pPr>
            <a:lvl2pPr marL="151130" indent="0" algn="just">
              <a:buNone/>
              <a:tabLst/>
              <a:defRPr sz="680"/>
            </a:lvl2pPr>
          </a:lstStyle>
          <a:p>
            <a:pPr lvl="0"/>
            <a:r>
              <a:rPr lang="en-US"/>
              <a:t>Click to edit Master text styles</a:t>
            </a:r>
          </a:p>
          <a:p>
            <a:pPr lvl="1"/>
            <a:r>
              <a:rPr lang="en-US"/>
              <a:t>Second level</a:t>
            </a:r>
          </a:p>
        </p:txBody>
      </p:sp>
      <p:cxnSp>
        <p:nvCxnSpPr>
          <p:cNvPr id="10" name="Connecteur droit 9"/>
          <p:cNvCxnSpPr/>
          <p:nvPr/>
        </p:nvCxnSpPr>
        <p:spPr>
          <a:xfrm>
            <a:off x="611395" y="9508135"/>
            <a:ext cx="0" cy="17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12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00" b="1" i="0">
                <a:solidFill>
                  <a:schemeClr val="bg1"/>
                </a:solidFill>
                <a:latin typeface="Gotham Bold"/>
                <a:cs typeface="Gotham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700" b="0" i="0">
                <a:solidFill>
                  <a:srgbClr val="777A7B"/>
                </a:solidFill>
                <a:latin typeface="Gotham Medium"/>
                <a:cs typeface="Gotham Medium"/>
              </a:defRPr>
            </a:lvl1pPr>
          </a:lstStyle>
          <a:p>
            <a:pPr marL="12700">
              <a:lnSpc>
                <a:spcPct val="100000"/>
              </a:lnSpc>
              <a:spcBef>
                <a:spcPts val="105"/>
              </a:spcBef>
            </a:pPr>
            <a:r>
              <a:rPr spc="-10" dirty="0"/>
              <a:t>Marketing</a:t>
            </a:r>
            <a:r>
              <a:rPr spc="-90" dirty="0"/>
              <a:t> </a:t>
            </a:r>
            <a:r>
              <a:rPr spc="-10" dirty="0"/>
              <a:t>material</a:t>
            </a:r>
            <a:r>
              <a:rPr spc="-90" dirty="0"/>
              <a:t> </a:t>
            </a:r>
            <a:r>
              <a:rPr spc="-10" dirty="0"/>
              <a:t>for</a:t>
            </a:r>
            <a:r>
              <a:rPr spc="-90" dirty="0"/>
              <a:t> </a:t>
            </a:r>
            <a:r>
              <a:rPr dirty="0"/>
              <a:t>the</a:t>
            </a:r>
            <a:r>
              <a:rPr spc="-90" dirty="0"/>
              <a:t> </a:t>
            </a:r>
            <a:r>
              <a:rPr spc="-10" dirty="0"/>
              <a:t>exclusive</a:t>
            </a:r>
            <a:r>
              <a:rPr spc="-90" dirty="0"/>
              <a:t> </a:t>
            </a:r>
            <a:r>
              <a:rPr spc="-10" dirty="0"/>
              <a:t>attention</a:t>
            </a:r>
            <a:r>
              <a:rPr spc="-90" dirty="0"/>
              <a:t> </a:t>
            </a:r>
            <a:r>
              <a:rPr spc="-10" dirty="0"/>
              <a:t>of</a:t>
            </a:r>
            <a:r>
              <a:rPr spc="-90" dirty="0"/>
              <a:t> </a:t>
            </a:r>
            <a:r>
              <a:rPr spc="-10" dirty="0"/>
              <a:t>professional</a:t>
            </a:r>
            <a:r>
              <a:rPr spc="-90" dirty="0"/>
              <a:t> </a:t>
            </a:r>
            <a:r>
              <a:rPr spc="-10" dirty="0"/>
              <a:t>clients,</a:t>
            </a:r>
            <a:r>
              <a:rPr spc="-90" dirty="0"/>
              <a:t> </a:t>
            </a:r>
            <a:r>
              <a:rPr spc="-10" dirty="0"/>
              <a:t>investment</a:t>
            </a:r>
            <a:r>
              <a:rPr spc="-90" dirty="0"/>
              <a:t> </a:t>
            </a:r>
            <a:r>
              <a:rPr spc="-10" dirty="0"/>
              <a:t>services</a:t>
            </a:r>
            <a:r>
              <a:rPr spc="-90" dirty="0"/>
              <a:t> </a:t>
            </a:r>
            <a:r>
              <a:rPr spc="-10" dirty="0"/>
              <a:t>providers</a:t>
            </a:r>
            <a:r>
              <a:rPr spc="-90" dirty="0"/>
              <a:t> </a:t>
            </a:r>
            <a:r>
              <a:rPr dirty="0"/>
              <a:t>and</a:t>
            </a:r>
            <a:r>
              <a:rPr spc="-90" dirty="0"/>
              <a:t> </a:t>
            </a:r>
            <a:r>
              <a:rPr spc="-10" dirty="0"/>
              <a:t>any</a:t>
            </a:r>
            <a:r>
              <a:rPr spc="-90" dirty="0"/>
              <a:t> </a:t>
            </a:r>
            <a:r>
              <a:rPr spc="-10" dirty="0"/>
              <a:t>other</a:t>
            </a:r>
            <a:r>
              <a:rPr spc="-90" dirty="0"/>
              <a:t> </a:t>
            </a:r>
            <a:r>
              <a:rPr spc="-10" dirty="0"/>
              <a:t>professional</a:t>
            </a:r>
            <a:r>
              <a:rPr spc="-90" dirty="0"/>
              <a:t> </a:t>
            </a:r>
            <a:r>
              <a:rPr spc="-10" dirty="0"/>
              <a:t>of</a:t>
            </a:r>
            <a:r>
              <a:rPr spc="-90" dirty="0"/>
              <a:t> </a:t>
            </a:r>
            <a:r>
              <a:rPr dirty="0"/>
              <a:t>the</a:t>
            </a:r>
            <a:r>
              <a:rPr spc="-90" dirty="0"/>
              <a:t> </a:t>
            </a:r>
            <a:r>
              <a:rPr dirty="0"/>
              <a:t>financial</a:t>
            </a:r>
            <a:r>
              <a:rPr spc="-90" dirty="0"/>
              <a:t> </a:t>
            </a:r>
            <a:r>
              <a:rPr spc="-10" dirty="0"/>
              <a:t>industry</a:t>
            </a:r>
          </a:p>
        </p:txBody>
      </p:sp>
    </p:spTree>
    <p:extLst>
      <p:ext uri="{BB962C8B-B14F-4D97-AF65-F5344CB8AC3E}">
        <p14:creationId xmlns:p14="http://schemas.microsoft.com/office/powerpoint/2010/main" val="3065446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gae-1">
    <p:spTree>
      <p:nvGrpSpPr>
        <p:cNvPr id="1" name=""/>
        <p:cNvGrpSpPr/>
        <p:nvPr/>
      </p:nvGrpSpPr>
      <p:grpSpPr>
        <a:xfrm>
          <a:off x="0" y="0"/>
          <a:ext cx="0" cy="0"/>
          <a:chOff x="0" y="0"/>
          <a:chExt cx="0" cy="0"/>
        </a:xfrm>
      </p:grpSpPr>
      <p:sp>
        <p:nvSpPr>
          <p:cNvPr id="39" name="Espace réservé du texte 38">
            <a:extLst>
              <a:ext uri="{FF2B5EF4-FFF2-40B4-BE49-F238E27FC236}">
                <a16:creationId xmlns:a16="http://schemas.microsoft.com/office/drawing/2014/main" id="{4B96EE9B-5A3D-D801-988D-99FB39E5B0A9}"/>
              </a:ext>
            </a:extLst>
          </p:cNvPr>
          <p:cNvSpPr>
            <a:spLocks noGrp="1"/>
          </p:cNvSpPr>
          <p:nvPr>
            <p:ph type="body" sz="quarter" idx="15" hasCustomPrompt="1"/>
          </p:nvPr>
        </p:nvSpPr>
        <p:spPr>
          <a:xfrm>
            <a:off x="795780" y="3898441"/>
            <a:ext cx="1548604" cy="730298"/>
          </a:xfrm>
        </p:spPr>
        <p:txBody>
          <a:bodyPr/>
          <a:lstStyle>
            <a:lvl1pPr marL="0" indent="0">
              <a:spcBef>
                <a:spcPts val="0"/>
              </a:spcBef>
              <a:spcAft>
                <a:spcPts val="282"/>
              </a:spcAft>
              <a:buNone/>
              <a:defRPr sz="941"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0" indent="0">
              <a:spcBef>
                <a:spcPts val="0"/>
              </a:spcBef>
              <a:buNone/>
              <a:tabLst/>
              <a:defRPr sz="847" b="0" i="0">
                <a:solidFill>
                  <a:schemeClr val="tx1"/>
                </a:solidFill>
                <a:latin typeface="Noto Sans Light" panose="020B0402040504020204" pitchFamily="34" charset="0"/>
                <a:ea typeface="Noto Sans Light" panose="020B0402040504020204" pitchFamily="34" charset="0"/>
                <a:cs typeface="Noto Sans Light" panose="020B0402040504020204" pitchFamily="34" charset="0"/>
              </a:defRPr>
            </a:lvl2pPr>
            <a:lvl3pPr marL="513648" indent="0">
              <a:buNone/>
              <a:defRPr/>
            </a:lvl3pPr>
            <a:lvl4pPr marL="6174" indent="0">
              <a:buFont typeface="Arial" panose="020B0604020202020204" pitchFamily="34" charset="0"/>
              <a:buNone/>
              <a:defRPr/>
            </a:lvl4pPr>
            <a:lvl5pPr marL="6174" indent="0">
              <a:buFont typeface="Arial" panose="020B0604020202020204" pitchFamily="34" charset="0"/>
              <a:buNone/>
              <a:defRPr/>
            </a:lvl5pPr>
          </a:lstStyle>
          <a:p>
            <a:pPr lvl="0"/>
            <a:r>
              <a:rPr lang="fr-FR" dirty="0"/>
              <a:t>Prénom NOM</a:t>
            </a:r>
          </a:p>
          <a:p>
            <a:pPr lvl="1"/>
            <a:r>
              <a:rPr lang="fr-FR" dirty="0"/>
              <a:t>Fonction</a:t>
            </a:r>
          </a:p>
        </p:txBody>
      </p:sp>
      <p:sp>
        <p:nvSpPr>
          <p:cNvPr id="35" name="Espace réservé pour une image  32">
            <a:extLst>
              <a:ext uri="{FF2B5EF4-FFF2-40B4-BE49-F238E27FC236}">
                <a16:creationId xmlns:a16="http://schemas.microsoft.com/office/drawing/2014/main" id="{D936867D-188C-42AD-A7C0-3CA4BE92F15F}"/>
              </a:ext>
            </a:extLst>
          </p:cNvPr>
          <p:cNvSpPr>
            <a:spLocks noGrp="1"/>
          </p:cNvSpPr>
          <p:nvPr>
            <p:ph type="pic" sz="quarter" idx="14" hasCustomPrompt="1"/>
          </p:nvPr>
        </p:nvSpPr>
        <p:spPr>
          <a:xfrm>
            <a:off x="795780" y="2812133"/>
            <a:ext cx="925323" cy="1012269"/>
          </a:xfrm>
          <a:solidFill>
            <a:schemeClr val="bg2"/>
          </a:solidFill>
        </p:spPr>
        <p:txBody>
          <a:bodyPr/>
          <a:lstStyle>
            <a:lvl1pPr marL="4939" indent="0">
              <a:buNone/>
              <a:defRPr/>
            </a:lvl1pPr>
          </a:lstStyle>
          <a:p>
            <a:r>
              <a:rPr lang="en-GB"/>
              <a:t> </a:t>
            </a:r>
          </a:p>
        </p:txBody>
      </p:sp>
      <p:sp>
        <p:nvSpPr>
          <p:cNvPr id="33" name="Espace réservé pour une image  32">
            <a:extLst>
              <a:ext uri="{FF2B5EF4-FFF2-40B4-BE49-F238E27FC236}">
                <a16:creationId xmlns:a16="http://schemas.microsoft.com/office/drawing/2014/main" id="{5094BA55-66A1-2CAC-3D8E-911AF4198039}"/>
              </a:ext>
            </a:extLst>
          </p:cNvPr>
          <p:cNvSpPr>
            <a:spLocks noGrp="1"/>
          </p:cNvSpPr>
          <p:nvPr>
            <p:ph type="pic" sz="quarter" idx="13" hasCustomPrompt="1"/>
          </p:nvPr>
        </p:nvSpPr>
        <p:spPr>
          <a:xfrm>
            <a:off x="2540840" y="2812133"/>
            <a:ext cx="925323" cy="1012269"/>
          </a:xfrm>
          <a:solidFill>
            <a:schemeClr val="bg2"/>
          </a:solidFill>
        </p:spPr>
        <p:txBody>
          <a:bodyPr/>
          <a:lstStyle>
            <a:lvl1pPr marL="4939" indent="0">
              <a:buNone/>
              <a:defRPr/>
            </a:lvl1pPr>
          </a:lstStyle>
          <a:p>
            <a:r>
              <a:rPr lang="en-GB"/>
              <a:t> </a:t>
            </a:r>
          </a:p>
        </p:txBody>
      </p:sp>
      <p:sp>
        <p:nvSpPr>
          <p:cNvPr id="23" name="object 21">
            <a:extLst>
              <a:ext uri="{FF2B5EF4-FFF2-40B4-BE49-F238E27FC236}">
                <a16:creationId xmlns:a16="http://schemas.microsoft.com/office/drawing/2014/main" id="{BFD96588-C8C2-56BD-C866-CAEBEFA232AD}"/>
              </a:ext>
            </a:extLst>
          </p:cNvPr>
          <p:cNvSpPr txBox="1"/>
          <p:nvPr userDrawn="1"/>
        </p:nvSpPr>
        <p:spPr>
          <a:xfrm>
            <a:off x="0" y="2006638"/>
            <a:ext cx="1724879" cy="217447"/>
          </a:xfrm>
          <a:prstGeom prst="rect">
            <a:avLst/>
          </a:prstGeom>
          <a:solidFill>
            <a:schemeClr val="accent1"/>
          </a:solidFill>
        </p:spPr>
        <p:txBody>
          <a:bodyPr vert="horz" wrap="square" lIns="0" tIns="46596" rIns="0" bIns="0" rtlCol="0">
            <a:noAutofit/>
          </a:bodyPr>
          <a:lstStyle/>
          <a:p>
            <a:pPr marL="477329">
              <a:lnSpc>
                <a:spcPct val="100000"/>
              </a:lnSpc>
              <a:spcBef>
                <a:spcPts val="367"/>
              </a:spcBef>
            </a:pPr>
            <a:endParaRPr lang="fr-FR" sz="847">
              <a:latin typeface="Noto Sans"/>
              <a:cs typeface="Noto Sans"/>
            </a:endParaRPr>
          </a:p>
        </p:txBody>
      </p:sp>
      <p:sp>
        <p:nvSpPr>
          <p:cNvPr id="6" name="object 5">
            <a:extLst>
              <a:ext uri="{FF2B5EF4-FFF2-40B4-BE49-F238E27FC236}">
                <a16:creationId xmlns:a16="http://schemas.microsoft.com/office/drawing/2014/main" id="{C8BC0F70-2156-4C14-36E9-B14C9B38E4ED}"/>
              </a:ext>
            </a:extLst>
          </p:cNvPr>
          <p:cNvSpPr/>
          <p:nvPr/>
        </p:nvSpPr>
        <p:spPr>
          <a:xfrm>
            <a:off x="0" y="0"/>
            <a:ext cx="7773052" cy="2007797"/>
          </a:xfrm>
          <a:custGeom>
            <a:avLst/>
            <a:gdLst/>
            <a:ahLst/>
            <a:cxnLst/>
            <a:rect l="l" t="t" r="r" b="b"/>
            <a:pathLst>
              <a:path w="7560309" h="2134235">
                <a:moveTo>
                  <a:pt x="7559992" y="0"/>
                </a:moveTo>
                <a:lnTo>
                  <a:pt x="0" y="0"/>
                </a:lnTo>
                <a:lnTo>
                  <a:pt x="0" y="2133765"/>
                </a:lnTo>
                <a:lnTo>
                  <a:pt x="7559992" y="2133765"/>
                </a:lnTo>
                <a:lnTo>
                  <a:pt x="7559992" y="0"/>
                </a:lnTo>
                <a:close/>
              </a:path>
            </a:pathLst>
          </a:custGeom>
          <a:solidFill>
            <a:srgbClr val="001C4B"/>
          </a:solidFill>
        </p:spPr>
        <p:txBody>
          <a:bodyPr wrap="square" lIns="0" tIns="0" rIns="0" bIns="0" rtlCol="0"/>
          <a:lstStyle/>
          <a:p>
            <a:endParaRPr sz="1693"/>
          </a:p>
        </p:txBody>
      </p:sp>
      <p:grpSp>
        <p:nvGrpSpPr>
          <p:cNvPr id="21" name="Groupe 20">
            <a:extLst>
              <a:ext uri="{FF2B5EF4-FFF2-40B4-BE49-F238E27FC236}">
                <a16:creationId xmlns:a16="http://schemas.microsoft.com/office/drawing/2014/main" id="{635392A3-A38E-924F-224C-323E4B25FBB2}"/>
              </a:ext>
            </a:extLst>
          </p:cNvPr>
          <p:cNvGrpSpPr>
            <a:grpSpLocks noChangeAspect="1"/>
          </p:cNvGrpSpPr>
          <p:nvPr userDrawn="1"/>
        </p:nvGrpSpPr>
        <p:grpSpPr>
          <a:xfrm>
            <a:off x="1" y="263804"/>
            <a:ext cx="7772400" cy="677345"/>
            <a:chOff x="-1137518" y="700080"/>
            <a:chExt cx="8329871" cy="793355"/>
          </a:xfrm>
        </p:grpSpPr>
        <p:pic>
          <p:nvPicPr>
            <p:cNvPr id="20" name="Graphique 19">
              <a:extLst>
                <a:ext uri="{FF2B5EF4-FFF2-40B4-BE49-F238E27FC236}">
                  <a16:creationId xmlns:a16="http://schemas.microsoft.com/office/drawing/2014/main" id="{F5C44151-4140-B335-479B-4EEF6EE18D2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16250" y="700080"/>
              <a:ext cx="1699200" cy="793355"/>
            </a:xfrm>
            <a:prstGeom prst="rect">
              <a:avLst/>
            </a:prstGeom>
          </p:spPr>
        </p:pic>
        <p:sp>
          <p:nvSpPr>
            <p:cNvPr id="15" name="Forme libre 14">
              <a:extLst>
                <a:ext uri="{FF2B5EF4-FFF2-40B4-BE49-F238E27FC236}">
                  <a16:creationId xmlns:a16="http://schemas.microsoft.com/office/drawing/2014/main" id="{180880BB-6D93-1F47-75CB-5D3B4C94A4DA}"/>
                </a:ext>
              </a:extLst>
            </p:cNvPr>
            <p:cNvSpPr/>
            <p:nvPr userDrawn="1"/>
          </p:nvSpPr>
          <p:spPr>
            <a:xfrm>
              <a:off x="-1137518" y="1162800"/>
              <a:ext cx="5990317" cy="93600"/>
            </a:xfrm>
            <a:custGeom>
              <a:avLst/>
              <a:gdLst>
                <a:gd name="connsiteX0" fmla="*/ 0 w 1260249"/>
                <a:gd name="connsiteY0" fmla="*/ 0 h 94427"/>
                <a:gd name="connsiteX1" fmla="*/ 1260250 w 1260249"/>
                <a:gd name="connsiteY1" fmla="*/ 0 h 94427"/>
                <a:gd name="connsiteX2" fmla="*/ 1260250 w 1260249"/>
                <a:gd name="connsiteY2" fmla="*/ 94427 h 94427"/>
                <a:gd name="connsiteX3" fmla="*/ 0 w 1260249"/>
                <a:gd name="connsiteY3" fmla="*/ 94427 h 94427"/>
              </a:gdLst>
              <a:ahLst/>
              <a:cxnLst>
                <a:cxn ang="0">
                  <a:pos x="connsiteX0" y="connsiteY0"/>
                </a:cxn>
                <a:cxn ang="0">
                  <a:pos x="connsiteX1" y="connsiteY1"/>
                </a:cxn>
                <a:cxn ang="0">
                  <a:pos x="connsiteX2" y="connsiteY2"/>
                </a:cxn>
                <a:cxn ang="0">
                  <a:pos x="connsiteX3" y="connsiteY3"/>
                </a:cxn>
              </a:cxnLst>
              <a:rect l="l" t="t" r="r" b="b"/>
              <a:pathLst>
                <a:path w="1260249" h="94427">
                  <a:moveTo>
                    <a:pt x="0" y="0"/>
                  </a:moveTo>
                  <a:lnTo>
                    <a:pt x="1260250" y="0"/>
                  </a:lnTo>
                  <a:lnTo>
                    <a:pt x="1260250" y="94427"/>
                  </a:lnTo>
                  <a:lnTo>
                    <a:pt x="0" y="94427"/>
                  </a:lnTo>
                  <a:close/>
                </a:path>
              </a:pathLst>
            </a:custGeom>
            <a:solidFill>
              <a:srgbClr val="009EE0"/>
            </a:solidFill>
            <a:ln w="0" cap="flat">
              <a:noFill/>
              <a:prstDash val="solid"/>
              <a:miter/>
            </a:ln>
          </p:spPr>
          <p:txBody>
            <a:bodyPr rtlCol="0" anchor="ctr"/>
            <a:lstStyle/>
            <a:p>
              <a:endParaRPr lang="fr-FR" sz="1693"/>
            </a:p>
          </p:txBody>
        </p:sp>
        <p:sp>
          <p:nvSpPr>
            <p:cNvPr id="16" name="Forme libre 15">
              <a:extLst>
                <a:ext uri="{FF2B5EF4-FFF2-40B4-BE49-F238E27FC236}">
                  <a16:creationId xmlns:a16="http://schemas.microsoft.com/office/drawing/2014/main" id="{038BB0C5-0E4D-7DB9-29C6-15D0147155D2}"/>
                </a:ext>
              </a:extLst>
            </p:cNvPr>
            <p:cNvSpPr/>
            <p:nvPr userDrawn="1"/>
          </p:nvSpPr>
          <p:spPr>
            <a:xfrm>
              <a:off x="6490800" y="1162800"/>
              <a:ext cx="701553" cy="93600"/>
            </a:xfrm>
            <a:custGeom>
              <a:avLst/>
              <a:gdLst>
                <a:gd name="connsiteX0" fmla="*/ 0 w 1260249"/>
                <a:gd name="connsiteY0" fmla="*/ 0 h 94427"/>
                <a:gd name="connsiteX1" fmla="*/ 1260250 w 1260249"/>
                <a:gd name="connsiteY1" fmla="*/ 0 h 94427"/>
                <a:gd name="connsiteX2" fmla="*/ 1260250 w 1260249"/>
                <a:gd name="connsiteY2" fmla="*/ 94427 h 94427"/>
                <a:gd name="connsiteX3" fmla="*/ 0 w 1260249"/>
                <a:gd name="connsiteY3" fmla="*/ 94427 h 94427"/>
              </a:gdLst>
              <a:ahLst/>
              <a:cxnLst>
                <a:cxn ang="0">
                  <a:pos x="connsiteX0" y="connsiteY0"/>
                </a:cxn>
                <a:cxn ang="0">
                  <a:pos x="connsiteX1" y="connsiteY1"/>
                </a:cxn>
                <a:cxn ang="0">
                  <a:pos x="connsiteX2" y="connsiteY2"/>
                </a:cxn>
                <a:cxn ang="0">
                  <a:pos x="connsiteX3" y="connsiteY3"/>
                </a:cxn>
              </a:cxnLst>
              <a:rect l="l" t="t" r="r" b="b"/>
              <a:pathLst>
                <a:path w="1260249" h="94427">
                  <a:moveTo>
                    <a:pt x="0" y="0"/>
                  </a:moveTo>
                  <a:lnTo>
                    <a:pt x="1260250" y="0"/>
                  </a:lnTo>
                  <a:lnTo>
                    <a:pt x="1260250" y="94427"/>
                  </a:lnTo>
                  <a:lnTo>
                    <a:pt x="0" y="94427"/>
                  </a:lnTo>
                  <a:close/>
                </a:path>
              </a:pathLst>
            </a:custGeom>
            <a:solidFill>
              <a:srgbClr val="009EE0"/>
            </a:solidFill>
            <a:ln w="0" cap="flat">
              <a:noFill/>
              <a:prstDash val="solid"/>
              <a:miter/>
            </a:ln>
          </p:spPr>
          <p:txBody>
            <a:bodyPr rtlCol="0" anchor="ctr"/>
            <a:lstStyle/>
            <a:p>
              <a:endParaRPr lang="fr-FR" sz="1693"/>
            </a:p>
          </p:txBody>
        </p:sp>
      </p:grpSp>
      <p:sp>
        <p:nvSpPr>
          <p:cNvPr id="82" name="Espace réservé du texte 81">
            <a:extLst>
              <a:ext uri="{FF2B5EF4-FFF2-40B4-BE49-F238E27FC236}">
                <a16:creationId xmlns:a16="http://schemas.microsoft.com/office/drawing/2014/main" id="{288DFCE7-C192-1840-EDAC-9755C10A7061}"/>
              </a:ext>
            </a:extLst>
          </p:cNvPr>
          <p:cNvSpPr>
            <a:spLocks noGrp="1"/>
          </p:cNvSpPr>
          <p:nvPr>
            <p:ph type="body" sz="quarter" idx="11" hasCustomPrompt="1"/>
          </p:nvPr>
        </p:nvSpPr>
        <p:spPr>
          <a:xfrm>
            <a:off x="555196" y="2043136"/>
            <a:ext cx="1354408" cy="260458"/>
          </a:xfrm>
        </p:spPr>
        <p:txBody>
          <a:bodyPr anchor="t"/>
          <a:lstStyle>
            <a:lvl1pPr marL="4939" indent="0">
              <a:buNone/>
              <a:defRPr sz="847" baseline="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stStyle>
          <a:p>
            <a:pPr lvl="0"/>
            <a:r>
              <a:rPr lang="fr-FR" dirty="0"/>
              <a:t>Mois 2025</a:t>
            </a:r>
          </a:p>
        </p:txBody>
      </p:sp>
      <p:sp>
        <p:nvSpPr>
          <p:cNvPr id="2" name="Title 1"/>
          <p:cNvSpPr>
            <a:spLocks noGrp="1"/>
          </p:cNvSpPr>
          <p:nvPr>
            <p:ph type="ctrTitle"/>
          </p:nvPr>
        </p:nvSpPr>
        <p:spPr>
          <a:xfrm>
            <a:off x="795780" y="4981874"/>
            <a:ext cx="6410655" cy="1429124"/>
          </a:xfrm>
        </p:spPr>
        <p:txBody>
          <a:bodyPr anchor="t" anchorCtr="0">
            <a:noAutofit/>
          </a:bodyPr>
          <a:lstStyle>
            <a:lvl1pPr algn="l">
              <a:lnSpc>
                <a:spcPct val="100000"/>
              </a:lnSpc>
              <a:defRPr sz="1882" b="1" i="0" spc="-16" baseline="0">
                <a:solidFill>
                  <a:schemeClr val="accent1"/>
                </a:solidFill>
                <a:latin typeface="Noto Sans Blk" panose="020B0502040504020204" pitchFamily="34" charset="0"/>
                <a:ea typeface="Noto Sans Blk" panose="020B0502040504020204" pitchFamily="34" charset="0"/>
                <a:cs typeface="Noto Sans Blk" panose="020B0502040504020204" pitchFamily="34" charset="0"/>
              </a:defRPr>
            </a:lvl1pPr>
          </a:lstStyle>
          <a:p>
            <a:r>
              <a:rPr lang="en-US" dirty="0" err="1"/>
              <a:t>Modifiez</a:t>
            </a:r>
            <a:r>
              <a:rPr lang="en-US" dirty="0"/>
              <a:t> le style du </a:t>
            </a:r>
            <a:r>
              <a:rPr lang="en-US" dirty="0" err="1"/>
              <a:t>titre</a:t>
            </a:r>
            <a:endParaRPr lang="fr-FR" noProof="0" dirty="0"/>
          </a:p>
        </p:txBody>
      </p:sp>
      <p:sp>
        <p:nvSpPr>
          <p:cNvPr id="3" name="Subtitle 2"/>
          <p:cNvSpPr>
            <a:spLocks noGrp="1"/>
          </p:cNvSpPr>
          <p:nvPr>
            <p:ph type="subTitle" idx="1" hasCustomPrompt="1"/>
          </p:nvPr>
        </p:nvSpPr>
        <p:spPr>
          <a:xfrm>
            <a:off x="795781" y="2537950"/>
            <a:ext cx="2264044" cy="224615"/>
          </a:xfrm>
        </p:spPr>
        <p:txBody>
          <a:bodyPr>
            <a:noAutofit/>
          </a:bodyPr>
          <a:lstStyle>
            <a:lvl1pPr marL="0" indent="0" algn="l">
              <a:buNone/>
              <a:defRPr sz="1317" b="1" i="0" spc="0" baseline="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355586" indent="0" algn="ctr">
              <a:buNone/>
              <a:defRPr sz="1555"/>
            </a:lvl2pPr>
            <a:lvl3pPr marL="711170" indent="0" algn="ctr">
              <a:buNone/>
              <a:defRPr sz="1400"/>
            </a:lvl3pPr>
            <a:lvl4pPr marL="1066755" indent="0" algn="ctr">
              <a:buNone/>
              <a:defRPr sz="1245"/>
            </a:lvl4pPr>
            <a:lvl5pPr marL="1422340" indent="0" algn="ctr">
              <a:buNone/>
              <a:defRPr sz="1245"/>
            </a:lvl5pPr>
            <a:lvl6pPr marL="1777925" indent="0" algn="ctr">
              <a:buNone/>
              <a:defRPr sz="1245"/>
            </a:lvl6pPr>
            <a:lvl7pPr marL="2133509" indent="0" algn="ctr">
              <a:buNone/>
              <a:defRPr sz="1245"/>
            </a:lvl7pPr>
            <a:lvl8pPr marL="2489094" indent="0" algn="ctr">
              <a:buNone/>
              <a:defRPr sz="1245"/>
            </a:lvl8pPr>
            <a:lvl9pPr marL="2844679" indent="0" algn="ctr">
              <a:buNone/>
              <a:defRPr sz="1245"/>
            </a:lvl9pPr>
          </a:lstStyle>
          <a:p>
            <a:r>
              <a:rPr lang="en-US" dirty="0"/>
              <a:t>Auteurs</a:t>
            </a:r>
          </a:p>
        </p:txBody>
      </p:sp>
      <p:pic>
        <p:nvPicPr>
          <p:cNvPr id="12" name="object 13">
            <a:extLst>
              <a:ext uri="{FF2B5EF4-FFF2-40B4-BE49-F238E27FC236}">
                <a16:creationId xmlns:a16="http://schemas.microsoft.com/office/drawing/2014/main" id="{68E0F2A5-49C2-7FF9-0BD5-8012F2E43874}"/>
              </a:ext>
            </a:extLst>
          </p:cNvPr>
          <p:cNvPicPr/>
          <p:nvPr userDrawn="1"/>
        </p:nvPicPr>
        <p:blipFill>
          <a:blip r:embed="rId4" cstate="print"/>
          <a:stretch>
            <a:fillRect/>
          </a:stretch>
        </p:blipFill>
        <p:spPr>
          <a:xfrm>
            <a:off x="6445335" y="1454432"/>
            <a:ext cx="1105219" cy="1011250"/>
          </a:xfrm>
          <a:prstGeom prst="rect">
            <a:avLst/>
          </a:prstGeom>
        </p:spPr>
      </p:pic>
      <p:pic>
        <p:nvPicPr>
          <p:cNvPr id="13" name="object 14">
            <a:extLst>
              <a:ext uri="{FF2B5EF4-FFF2-40B4-BE49-F238E27FC236}">
                <a16:creationId xmlns:a16="http://schemas.microsoft.com/office/drawing/2014/main" id="{784E6A4B-CC6C-F13B-0148-EC7FA96B5DBE}"/>
              </a:ext>
            </a:extLst>
          </p:cNvPr>
          <p:cNvPicPr/>
          <p:nvPr userDrawn="1"/>
        </p:nvPicPr>
        <p:blipFill>
          <a:blip r:embed="rId5" cstate="print"/>
          <a:stretch>
            <a:fillRect/>
          </a:stretch>
        </p:blipFill>
        <p:spPr>
          <a:xfrm>
            <a:off x="5160542" y="1454432"/>
            <a:ext cx="1105193" cy="1011250"/>
          </a:xfrm>
          <a:prstGeom prst="rect">
            <a:avLst/>
          </a:prstGeom>
        </p:spPr>
      </p:pic>
      <p:sp>
        <p:nvSpPr>
          <p:cNvPr id="14" name="object 15">
            <a:extLst>
              <a:ext uri="{FF2B5EF4-FFF2-40B4-BE49-F238E27FC236}">
                <a16:creationId xmlns:a16="http://schemas.microsoft.com/office/drawing/2014/main" id="{CAAB014F-FFDD-8213-FDAD-077A7B170F84}"/>
              </a:ext>
            </a:extLst>
          </p:cNvPr>
          <p:cNvSpPr/>
          <p:nvPr userDrawn="1"/>
        </p:nvSpPr>
        <p:spPr>
          <a:xfrm>
            <a:off x="4376385" y="1454831"/>
            <a:ext cx="604556" cy="553175"/>
          </a:xfrm>
          <a:custGeom>
            <a:avLst/>
            <a:gdLst/>
            <a:ahLst/>
            <a:cxnLst/>
            <a:rect l="l" t="t" r="r" b="b"/>
            <a:pathLst>
              <a:path w="588010" h="588010">
                <a:moveTo>
                  <a:pt x="587705" y="0"/>
                </a:moveTo>
                <a:lnTo>
                  <a:pt x="0" y="0"/>
                </a:lnTo>
                <a:lnTo>
                  <a:pt x="0" y="587717"/>
                </a:lnTo>
                <a:lnTo>
                  <a:pt x="322694" y="587717"/>
                </a:lnTo>
                <a:lnTo>
                  <a:pt x="587705" y="322707"/>
                </a:lnTo>
                <a:lnTo>
                  <a:pt x="587705" y="0"/>
                </a:lnTo>
                <a:close/>
              </a:path>
            </a:pathLst>
          </a:custGeom>
          <a:solidFill>
            <a:schemeClr val="accent1"/>
          </a:solidFill>
        </p:spPr>
        <p:txBody>
          <a:bodyPr wrap="square" lIns="0" tIns="0" rIns="0" bIns="0" rtlCol="0"/>
          <a:lstStyle/>
          <a:p>
            <a:endParaRPr sz="1693"/>
          </a:p>
        </p:txBody>
      </p:sp>
      <p:sp>
        <p:nvSpPr>
          <p:cNvPr id="17" name="object 8">
            <a:extLst>
              <a:ext uri="{FF2B5EF4-FFF2-40B4-BE49-F238E27FC236}">
                <a16:creationId xmlns:a16="http://schemas.microsoft.com/office/drawing/2014/main" id="{F0E87EA6-65FD-336A-736E-3B1B246CF2A8}"/>
              </a:ext>
            </a:extLst>
          </p:cNvPr>
          <p:cNvSpPr txBox="1"/>
          <p:nvPr userDrawn="1"/>
        </p:nvSpPr>
        <p:spPr>
          <a:xfrm>
            <a:off x="370130" y="449192"/>
            <a:ext cx="2083607" cy="115866"/>
          </a:xfrm>
          <a:prstGeom prst="rect">
            <a:avLst/>
          </a:prstGeom>
        </p:spPr>
        <p:txBody>
          <a:bodyPr vert="horz" wrap="square" lIns="0" tIns="0" rIns="0" bIns="0" rtlCol="0">
            <a:spAutoFit/>
          </a:bodyPr>
          <a:lstStyle/>
          <a:p>
            <a:pPr marL="0">
              <a:lnSpc>
                <a:spcPct val="100000"/>
              </a:lnSpc>
              <a:spcBef>
                <a:spcPts val="0"/>
              </a:spcBef>
            </a:pPr>
            <a:r>
              <a:rPr sz="753">
                <a:solidFill>
                  <a:srgbClr val="FFFFFF"/>
                </a:solidFill>
                <a:latin typeface="Noto Sans Med"/>
                <a:cs typeface="Noto Sans Med"/>
              </a:rPr>
              <a:t>Communication</a:t>
            </a:r>
            <a:r>
              <a:rPr sz="753" spc="56">
                <a:solidFill>
                  <a:srgbClr val="FFFFFF"/>
                </a:solidFill>
                <a:latin typeface="Noto Sans Med"/>
                <a:cs typeface="Noto Sans Med"/>
              </a:rPr>
              <a:t> </a:t>
            </a:r>
            <a:r>
              <a:rPr sz="753" spc="-9">
                <a:solidFill>
                  <a:srgbClr val="FFFFFF"/>
                </a:solidFill>
                <a:latin typeface="Noto Sans Med"/>
                <a:cs typeface="Noto Sans Med"/>
              </a:rPr>
              <a:t>marketing</a:t>
            </a:r>
            <a:endParaRPr sz="753">
              <a:latin typeface="Noto Sans Med"/>
              <a:cs typeface="Noto Sans Med"/>
            </a:endParaRPr>
          </a:p>
        </p:txBody>
      </p:sp>
      <p:sp>
        <p:nvSpPr>
          <p:cNvPr id="24" name="ZoneTexte 23">
            <a:extLst>
              <a:ext uri="{FF2B5EF4-FFF2-40B4-BE49-F238E27FC236}">
                <a16:creationId xmlns:a16="http://schemas.microsoft.com/office/drawing/2014/main" id="{6427A943-3D90-AC16-40C5-8084FCB8BD9C}"/>
              </a:ext>
            </a:extLst>
          </p:cNvPr>
          <p:cNvSpPr txBox="1"/>
          <p:nvPr userDrawn="1"/>
        </p:nvSpPr>
        <p:spPr>
          <a:xfrm>
            <a:off x="370130" y="975224"/>
            <a:ext cx="4277595" cy="384721"/>
          </a:xfrm>
          <a:prstGeom prst="rect">
            <a:avLst/>
          </a:prstGeom>
          <a:noFill/>
        </p:spPr>
        <p:txBody>
          <a:bodyPr wrap="square" lIns="0" tIns="0" rIns="0" bIns="0" rtlCol="0">
            <a:spAutoFit/>
          </a:bodyPr>
          <a:lstStyle/>
          <a:p>
            <a:pPr>
              <a:lnSpc>
                <a:spcPts val="3011"/>
              </a:lnSpc>
            </a:pPr>
            <a:r>
              <a:rPr lang="en-GB" sz="2822" b="1" i="0" spc="-56" baseline="0">
                <a:solidFill>
                  <a:schemeClr val="bg1"/>
                </a:solidFill>
                <a:latin typeface="Noto Sans Blk" panose="020B0502040504020204" pitchFamily="34" charset="0"/>
                <a:ea typeface="Noto Sans Blk" panose="020B0502040504020204" pitchFamily="34" charset="0"/>
                <a:cs typeface="Noto Sans Blk" panose="020B0502040504020204" pitchFamily="34" charset="0"/>
              </a:rPr>
              <a:t>Point sur le </a:t>
            </a:r>
            <a:r>
              <a:rPr lang="en-GB" sz="2822" b="1" i="0" spc="-56" baseline="0" err="1">
                <a:solidFill>
                  <a:schemeClr val="bg1"/>
                </a:solidFill>
                <a:latin typeface="Noto Sans Blk" panose="020B0502040504020204" pitchFamily="34" charset="0"/>
                <a:ea typeface="Noto Sans Blk" panose="020B0502040504020204" pitchFamily="34" charset="0"/>
                <a:cs typeface="Noto Sans Blk" panose="020B0502040504020204" pitchFamily="34" charset="0"/>
              </a:rPr>
              <a:t>marché</a:t>
            </a:r>
            <a:r>
              <a:rPr lang="en-GB" sz="2822" b="1" i="0" spc="-56" baseline="0">
                <a:solidFill>
                  <a:schemeClr val="bg1"/>
                </a:solidFill>
                <a:latin typeface="Noto Sans Blk" panose="020B0502040504020204" pitchFamily="34" charset="0"/>
                <a:ea typeface="Noto Sans Blk" panose="020B0502040504020204" pitchFamily="34" charset="0"/>
                <a:cs typeface="Noto Sans Blk" panose="020B0502040504020204" pitchFamily="34" charset="0"/>
              </a:rPr>
              <a:t> </a:t>
            </a:r>
            <a:r>
              <a:rPr lang="en-GB" sz="2822" b="1" i="0" spc="-56" baseline="0" err="1">
                <a:solidFill>
                  <a:schemeClr val="bg1"/>
                </a:solidFill>
                <a:latin typeface="Noto Sans Blk" panose="020B0502040504020204" pitchFamily="34" charset="0"/>
                <a:ea typeface="Noto Sans Blk" panose="020B0502040504020204" pitchFamily="34" charset="0"/>
                <a:cs typeface="Noto Sans Blk" panose="020B0502040504020204" pitchFamily="34" charset="0"/>
              </a:rPr>
              <a:t>primaire</a:t>
            </a:r>
            <a:r>
              <a:rPr lang="en-GB" sz="2822" b="1" i="0" spc="-56" baseline="0">
                <a:solidFill>
                  <a:schemeClr val="bg1"/>
                </a:solidFill>
                <a:latin typeface="Noto Sans Blk" panose="020B0502040504020204" pitchFamily="34" charset="0"/>
                <a:ea typeface="Noto Sans Blk" panose="020B0502040504020204" pitchFamily="34" charset="0"/>
                <a:cs typeface="Noto Sans Blk" panose="020B0502040504020204" pitchFamily="34" charset="0"/>
              </a:rPr>
              <a:t> €</a:t>
            </a:r>
          </a:p>
        </p:txBody>
      </p:sp>
      <p:sp>
        <p:nvSpPr>
          <p:cNvPr id="40" name="Espace réservé du texte 38">
            <a:extLst>
              <a:ext uri="{FF2B5EF4-FFF2-40B4-BE49-F238E27FC236}">
                <a16:creationId xmlns:a16="http://schemas.microsoft.com/office/drawing/2014/main" id="{E64491A5-0CA0-B535-14F5-AD89AB519212}"/>
              </a:ext>
            </a:extLst>
          </p:cNvPr>
          <p:cNvSpPr>
            <a:spLocks noGrp="1"/>
          </p:cNvSpPr>
          <p:nvPr>
            <p:ph type="body" sz="quarter" idx="16" hasCustomPrompt="1"/>
          </p:nvPr>
        </p:nvSpPr>
        <p:spPr>
          <a:xfrm>
            <a:off x="2540840" y="3898441"/>
            <a:ext cx="1548604" cy="730298"/>
          </a:xfrm>
        </p:spPr>
        <p:txBody>
          <a:bodyPr/>
          <a:lstStyle>
            <a:lvl1pPr marL="0" indent="0">
              <a:spcBef>
                <a:spcPts val="0"/>
              </a:spcBef>
              <a:spcAft>
                <a:spcPts val="282"/>
              </a:spcAft>
              <a:buNone/>
              <a:defRPr sz="941" b="1" i="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0" indent="0">
              <a:spcBef>
                <a:spcPts val="0"/>
              </a:spcBef>
              <a:buNone/>
              <a:tabLst/>
              <a:defRPr sz="847" b="0" i="0">
                <a:solidFill>
                  <a:schemeClr val="tx1"/>
                </a:solidFill>
                <a:latin typeface="Noto Sans Light" panose="020B0402040504020204" pitchFamily="34" charset="0"/>
                <a:ea typeface="Noto Sans Light" panose="020B0402040504020204" pitchFamily="34" charset="0"/>
                <a:cs typeface="Noto Sans Light" panose="020B0402040504020204" pitchFamily="34" charset="0"/>
              </a:defRPr>
            </a:lvl2pPr>
            <a:lvl3pPr marL="513648" indent="0">
              <a:buNone/>
              <a:defRPr/>
            </a:lvl3pPr>
            <a:lvl4pPr marL="6174" indent="0">
              <a:buFont typeface="Arial" panose="020B0604020202020204" pitchFamily="34" charset="0"/>
              <a:buNone/>
              <a:defRPr/>
            </a:lvl4pPr>
            <a:lvl5pPr marL="6174" indent="0">
              <a:buFont typeface="Arial" panose="020B0604020202020204" pitchFamily="34" charset="0"/>
              <a:buNone/>
              <a:defRPr/>
            </a:lvl5pPr>
          </a:lstStyle>
          <a:p>
            <a:pPr lvl="0"/>
            <a:r>
              <a:rPr lang="fr-FR" dirty="0"/>
              <a:t>Prénom NOM</a:t>
            </a:r>
          </a:p>
          <a:p>
            <a:pPr lvl="1"/>
            <a:r>
              <a:rPr lang="fr-FR" dirty="0"/>
              <a:t>Fonction</a:t>
            </a:r>
          </a:p>
        </p:txBody>
      </p:sp>
    </p:spTree>
    <p:extLst>
      <p:ext uri="{BB962C8B-B14F-4D97-AF65-F5344CB8AC3E}">
        <p14:creationId xmlns:p14="http://schemas.microsoft.com/office/powerpoint/2010/main" val="3841962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e-suivante">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CC9B18BA-D0C7-A8A2-87BB-E5FB575FCC40}"/>
              </a:ext>
            </a:extLst>
          </p:cNvPr>
          <p:cNvSpPr/>
          <p:nvPr userDrawn="1"/>
        </p:nvSpPr>
        <p:spPr>
          <a:xfrm>
            <a:off x="4033849" y="7153262"/>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69" name="Rectangle 68">
            <a:extLst>
              <a:ext uri="{FF2B5EF4-FFF2-40B4-BE49-F238E27FC236}">
                <a16:creationId xmlns:a16="http://schemas.microsoft.com/office/drawing/2014/main" id="{A59837FC-5D80-C620-ECA4-0E205C4BC5FF}"/>
              </a:ext>
            </a:extLst>
          </p:cNvPr>
          <p:cNvSpPr/>
          <p:nvPr userDrawn="1"/>
        </p:nvSpPr>
        <p:spPr>
          <a:xfrm>
            <a:off x="554598" y="7153262"/>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66" name="Rectangle 65">
            <a:extLst>
              <a:ext uri="{FF2B5EF4-FFF2-40B4-BE49-F238E27FC236}">
                <a16:creationId xmlns:a16="http://schemas.microsoft.com/office/drawing/2014/main" id="{62E5E9F0-1325-B061-DE4E-CAA4AD360B48}"/>
              </a:ext>
            </a:extLst>
          </p:cNvPr>
          <p:cNvSpPr/>
          <p:nvPr userDrawn="1"/>
        </p:nvSpPr>
        <p:spPr>
          <a:xfrm>
            <a:off x="4033849" y="4572077"/>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67" name="Rectangle 66">
            <a:extLst>
              <a:ext uri="{FF2B5EF4-FFF2-40B4-BE49-F238E27FC236}">
                <a16:creationId xmlns:a16="http://schemas.microsoft.com/office/drawing/2014/main" id="{C80FE9C1-6EF5-B741-60AB-69CAFBE2A7B3}"/>
              </a:ext>
            </a:extLst>
          </p:cNvPr>
          <p:cNvSpPr/>
          <p:nvPr userDrawn="1"/>
        </p:nvSpPr>
        <p:spPr>
          <a:xfrm>
            <a:off x="554598" y="4572077"/>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65" name="Rectangle 64">
            <a:extLst>
              <a:ext uri="{FF2B5EF4-FFF2-40B4-BE49-F238E27FC236}">
                <a16:creationId xmlns:a16="http://schemas.microsoft.com/office/drawing/2014/main" id="{517DF68F-6822-9C64-D5EF-5986EE5C88FE}"/>
              </a:ext>
            </a:extLst>
          </p:cNvPr>
          <p:cNvSpPr/>
          <p:nvPr userDrawn="1"/>
        </p:nvSpPr>
        <p:spPr>
          <a:xfrm>
            <a:off x="4033849" y="1991395"/>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64" name="Rectangle 63">
            <a:extLst>
              <a:ext uri="{FF2B5EF4-FFF2-40B4-BE49-F238E27FC236}">
                <a16:creationId xmlns:a16="http://schemas.microsoft.com/office/drawing/2014/main" id="{14AB3296-06A9-536C-CC9B-4ADF0CD8D15B}"/>
              </a:ext>
            </a:extLst>
          </p:cNvPr>
          <p:cNvSpPr/>
          <p:nvPr userDrawn="1"/>
        </p:nvSpPr>
        <p:spPr>
          <a:xfrm>
            <a:off x="554598" y="1991395"/>
            <a:ext cx="3183386" cy="2175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93"/>
          </a:p>
        </p:txBody>
      </p:sp>
      <p:sp>
        <p:nvSpPr>
          <p:cNvPr id="55" name="Espace réservé du texte 54">
            <a:extLst>
              <a:ext uri="{FF2B5EF4-FFF2-40B4-BE49-F238E27FC236}">
                <a16:creationId xmlns:a16="http://schemas.microsoft.com/office/drawing/2014/main" id="{8BE82AB2-A876-F0D1-50DB-8E59DC0DE3BC}"/>
              </a:ext>
            </a:extLst>
          </p:cNvPr>
          <p:cNvSpPr>
            <a:spLocks noGrp="1"/>
          </p:cNvSpPr>
          <p:nvPr>
            <p:ph type="body" sz="quarter" idx="33"/>
          </p:nvPr>
        </p:nvSpPr>
        <p:spPr>
          <a:xfrm>
            <a:off x="708446" y="3891153"/>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46" name="Content Placeholder 2">
            <a:extLst>
              <a:ext uri="{FF2B5EF4-FFF2-40B4-BE49-F238E27FC236}">
                <a16:creationId xmlns:a16="http://schemas.microsoft.com/office/drawing/2014/main" id="{7A0C0084-2C94-284A-ED6A-613AE184CF7F}"/>
              </a:ext>
            </a:extLst>
          </p:cNvPr>
          <p:cNvSpPr>
            <a:spLocks noGrp="1"/>
          </p:cNvSpPr>
          <p:nvPr>
            <p:ph idx="28"/>
          </p:nvPr>
        </p:nvSpPr>
        <p:spPr>
          <a:xfrm>
            <a:off x="4034417" y="6950058"/>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47" name="Espace réservé du texte 24">
            <a:extLst>
              <a:ext uri="{FF2B5EF4-FFF2-40B4-BE49-F238E27FC236}">
                <a16:creationId xmlns:a16="http://schemas.microsoft.com/office/drawing/2014/main" id="{2EA574E0-BDC9-6124-FA9B-56CEB7DDF1A6}"/>
              </a:ext>
            </a:extLst>
          </p:cNvPr>
          <p:cNvSpPr>
            <a:spLocks noGrp="1"/>
          </p:cNvSpPr>
          <p:nvPr>
            <p:ph type="body" sz="quarter" idx="29"/>
          </p:nvPr>
        </p:nvSpPr>
        <p:spPr>
          <a:xfrm>
            <a:off x="4034134" y="7182029"/>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49" name="Content Placeholder 2">
            <a:extLst>
              <a:ext uri="{FF2B5EF4-FFF2-40B4-BE49-F238E27FC236}">
                <a16:creationId xmlns:a16="http://schemas.microsoft.com/office/drawing/2014/main" id="{A3D9E5F3-4E92-D635-F585-0D3977BD822C}"/>
              </a:ext>
            </a:extLst>
          </p:cNvPr>
          <p:cNvSpPr>
            <a:spLocks noGrp="1"/>
          </p:cNvSpPr>
          <p:nvPr>
            <p:ph idx="31"/>
          </p:nvPr>
        </p:nvSpPr>
        <p:spPr>
          <a:xfrm>
            <a:off x="554881" y="6950058"/>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50" name="Espace réservé du texte 24">
            <a:extLst>
              <a:ext uri="{FF2B5EF4-FFF2-40B4-BE49-F238E27FC236}">
                <a16:creationId xmlns:a16="http://schemas.microsoft.com/office/drawing/2014/main" id="{DD1837E9-6655-145F-F20D-F34F6A10A248}"/>
              </a:ext>
            </a:extLst>
          </p:cNvPr>
          <p:cNvSpPr>
            <a:spLocks noGrp="1"/>
          </p:cNvSpPr>
          <p:nvPr>
            <p:ph type="body" sz="quarter" idx="32"/>
          </p:nvPr>
        </p:nvSpPr>
        <p:spPr>
          <a:xfrm>
            <a:off x="554598" y="7182029"/>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40" name="Content Placeholder 2">
            <a:extLst>
              <a:ext uri="{FF2B5EF4-FFF2-40B4-BE49-F238E27FC236}">
                <a16:creationId xmlns:a16="http://schemas.microsoft.com/office/drawing/2014/main" id="{E2C5CA34-C10A-E8DF-E3FF-F791121154A5}"/>
              </a:ext>
            </a:extLst>
          </p:cNvPr>
          <p:cNvSpPr>
            <a:spLocks noGrp="1"/>
          </p:cNvSpPr>
          <p:nvPr>
            <p:ph idx="22"/>
          </p:nvPr>
        </p:nvSpPr>
        <p:spPr>
          <a:xfrm>
            <a:off x="4034417" y="4368872"/>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41" name="Espace réservé du texte 24">
            <a:extLst>
              <a:ext uri="{FF2B5EF4-FFF2-40B4-BE49-F238E27FC236}">
                <a16:creationId xmlns:a16="http://schemas.microsoft.com/office/drawing/2014/main" id="{EBCF6EFB-6D39-65EC-D7FE-755DC63315E5}"/>
              </a:ext>
            </a:extLst>
          </p:cNvPr>
          <p:cNvSpPr>
            <a:spLocks noGrp="1"/>
          </p:cNvSpPr>
          <p:nvPr>
            <p:ph type="body" sz="quarter" idx="23"/>
          </p:nvPr>
        </p:nvSpPr>
        <p:spPr>
          <a:xfrm>
            <a:off x="4034134" y="4600843"/>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43" name="Content Placeholder 2">
            <a:extLst>
              <a:ext uri="{FF2B5EF4-FFF2-40B4-BE49-F238E27FC236}">
                <a16:creationId xmlns:a16="http://schemas.microsoft.com/office/drawing/2014/main" id="{7B272450-8739-2AC4-6823-BA16050CFF93}"/>
              </a:ext>
            </a:extLst>
          </p:cNvPr>
          <p:cNvSpPr>
            <a:spLocks noGrp="1"/>
          </p:cNvSpPr>
          <p:nvPr>
            <p:ph idx="25"/>
          </p:nvPr>
        </p:nvSpPr>
        <p:spPr>
          <a:xfrm>
            <a:off x="554881" y="4368872"/>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44" name="Espace réservé du texte 24">
            <a:extLst>
              <a:ext uri="{FF2B5EF4-FFF2-40B4-BE49-F238E27FC236}">
                <a16:creationId xmlns:a16="http://schemas.microsoft.com/office/drawing/2014/main" id="{C201B27B-17C4-B164-E1A5-D3AE64F13A6A}"/>
              </a:ext>
            </a:extLst>
          </p:cNvPr>
          <p:cNvSpPr>
            <a:spLocks noGrp="1"/>
          </p:cNvSpPr>
          <p:nvPr>
            <p:ph type="body" sz="quarter" idx="26"/>
          </p:nvPr>
        </p:nvSpPr>
        <p:spPr>
          <a:xfrm>
            <a:off x="554598" y="4600843"/>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33" name="Content Placeholder 2">
            <a:extLst>
              <a:ext uri="{FF2B5EF4-FFF2-40B4-BE49-F238E27FC236}">
                <a16:creationId xmlns:a16="http://schemas.microsoft.com/office/drawing/2014/main" id="{B5B06AED-E6E3-43E8-4B02-69434C16171D}"/>
              </a:ext>
            </a:extLst>
          </p:cNvPr>
          <p:cNvSpPr>
            <a:spLocks noGrp="1"/>
          </p:cNvSpPr>
          <p:nvPr>
            <p:ph idx="19"/>
          </p:nvPr>
        </p:nvSpPr>
        <p:spPr>
          <a:xfrm>
            <a:off x="4034417" y="178768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34" name="Espace réservé du texte 24">
            <a:extLst>
              <a:ext uri="{FF2B5EF4-FFF2-40B4-BE49-F238E27FC236}">
                <a16:creationId xmlns:a16="http://schemas.microsoft.com/office/drawing/2014/main" id="{43560A59-C8E9-143E-F46A-5F7094025CB9}"/>
              </a:ext>
            </a:extLst>
          </p:cNvPr>
          <p:cNvSpPr>
            <a:spLocks noGrp="1"/>
          </p:cNvSpPr>
          <p:nvPr>
            <p:ph type="body" sz="quarter" idx="20"/>
          </p:nvPr>
        </p:nvSpPr>
        <p:spPr>
          <a:xfrm>
            <a:off x="4034134" y="201965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3" name="Content Placeholder 2"/>
          <p:cNvSpPr>
            <a:spLocks noGrp="1"/>
          </p:cNvSpPr>
          <p:nvPr>
            <p:ph idx="1"/>
          </p:nvPr>
        </p:nvSpPr>
        <p:spPr>
          <a:xfrm>
            <a:off x="554881" y="178768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2" name="Title 1"/>
          <p:cNvSpPr>
            <a:spLocks noGrp="1"/>
          </p:cNvSpPr>
          <p:nvPr>
            <p:ph type="title"/>
          </p:nvPr>
        </p:nvSpPr>
        <p:spPr>
          <a:xfrm>
            <a:off x="554881" y="1323548"/>
            <a:ext cx="6662639" cy="347526"/>
          </a:xfrm>
        </p:spPr>
        <p:txBody>
          <a:bodyPr/>
          <a:lstStyle>
            <a:lvl1pPr>
              <a:defRPr sz="1505" b="1" i="0" spc="0" baseline="0">
                <a:solidFill>
                  <a:schemeClr val="accent1"/>
                </a:solidFill>
                <a:latin typeface="Noto Sans Blk" panose="020B0502040504020204" pitchFamily="34" charset="0"/>
                <a:ea typeface="Noto Sans Blk" panose="020B0502040504020204" pitchFamily="34" charset="0"/>
                <a:cs typeface="Noto Sans Blk" panose="020B0502040504020204" pitchFamily="34" charset="0"/>
              </a:defRPr>
            </a:lvl1pPr>
          </a:lstStyle>
          <a:p>
            <a:r>
              <a:rPr lang="fr-FR" dirty="0"/>
              <a:t>Modifiez le style du titre</a:t>
            </a:r>
            <a:endParaRPr lang="en-US" dirty="0"/>
          </a:p>
        </p:txBody>
      </p:sp>
      <p:sp>
        <p:nvSpPr>
          <p:cNvPr id="10" name="Espace réservé du texte 9">
            <a:extLst>
              <a:ext uri="{FF2B5EF4-FFF2-40B4-BE49-F238E27FC236}">
                <a16:creationId xmlns:a16="http://schemas.microsoft.com/office/drawing/2014/main" id="{5DF575C6-4A00-F362-BE15-FB8F503342C1}"/>
              </a:ext>
            </a:extLst>
          </p:cNvPr>
          <p:cNvSpPr>
            <a:spLocks noGrp="1"/>
          </p:cNvSpPr>
          <p:nvPr>
            <p:ph type="body" sz="quarter" idx="15"/>
          </p:nvPr>
        </p:nvSpPr>
        <p:spPr>
          <a:xfrm>
            <a:off x="370131" y="393935"/>
            <a:ext cx="5341249" cy="244926"/>
          </a:xfrm>
        </p:spPr>
        <p:txBody>
          <a:bodyPr/>
          <a:lstStyle>
            <a:lvl1pPr marL="4939" indent="0">
              <a:buNone/>
              <a:defRPr sz="941" b="0" i="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274934" indent="0">
              <a:buNone/>
              <a:defRPr/>
            </a:lvl2pPr>
          </a:lstStyle>
          <a:p>
            <a:pPr lvl="0"/>
            <a:r>
              <a:rPr lang="fr-FR" dirty="0"/>
              <a:t>Cliquez pour modifier les styles du texte du masque</a:t>
            </a:r>
          </a:p>
        </p:txBody>
      </p:sp>
      <p:sp>
        <p:nvSpPr>
          <p:cNvPr id="25" name="Espace réservé du texte 24">
            <a:extLst>
              <a:ext uri="{FF2B5EF4-FFF2-40B4-BE49-F238E27FC236}">
                <a16:creationId xmlns:a16="http://schemas.microsoft.com/office/drawing/2014/main" id="{9E3B2C68-7473-415A-9621-D6EEAD1F684E}"/>
              </a:ext>
            </a:extLst>
          </p:cNvPr>
          <p:cNvSpPr>
            <a:spLocks noGrp="1"/>
          </p:cNvSpPr>
          <p:nvPr>
            <p:ph type="body" sz="quarter" idx="16"/>
          </p:nvPr>
        </p:nvSpPr>
        <p:spPr>
          <a:xfrm>
            <a:off x="554598" y="201965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56" name="Espace réservé du texte 54">
            <a:extLst>
              <a:ext uri="{FF2B5EF4-FFF2-40B4-BE49-F238E27FC236}">
                <a16:creationId xmlns:a16="http://schemas.microsoft.com/office/drawing/2014/main" id="{86EC3342-896C-CDDD-4E5E-96CB1ADF2AED}"/>
              </a:ext>
            </a:extLst>
          </p:cNvPr>
          <p:cNvSpPr>
            <a:spLocks noGrp="1"/>
          </p:cNvSpPr>
          <p:nvPr>
            <p:ph type="body" sz="quarter" idx="34"/>
          </p:nvPr>
        </p:nvSpPr>
        <p:spPr>
          <a:xfrm>
            <a:off x="4187981" y="3891153"/>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60" name="Espace réservé du texte 54">
            <a:extLst>
              <a:ext uri="{FF2B5EF4-FFF2-40B4-BE49-F238E27FC236}">
                <a16:creationId xmlns:a16="http://schemas.microsoft.com/office/drawing/2014/main" id="{364F59EF-4BBD-5A69-EFCF-A3D0239D360E}"/>
              </a:ext>
            </a:extLst>
          </p:cNvPr>
          <p:cNvSpPr>
            <a:spLocks noGrp="1"/>
          </p:cNvSpPr>
          <p:nvPr>
            <p:ph type="body" sz="quarter" idx="36"/>
          </p:nvPr>
        </p:nvSpPr>
        <p:spPr>
          <a:xfrm>
            <a:off x="708446" y="6473785"/>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61" name="Espace réservé du texte 54">
            <a:extLst>
              <a:ext uri="{FF2B5EF4-FFF2-40B4-BE49-F238E27FC236}">
                <a16:creationId xmlns:a16="http://schemas.microsoft.com/office/drawing/2014/main" id="{CCF86B03-751C-1BB6-F920-81D39ADB138D}"/>
              </a:ext>
            </a:extLst>
          </p:cNvPr>
          <p:cNvSpPr>
            <a:spLocks noGrp="1"/>
          </p:cNvSpPr>
          <p:nvPr>
            <p:ph type="body" sz="quarter" idx="37"/>
          </p:nvPr>
        </p:nvSpPr>
        <p:spPr>
          <a:xfrm>
            <a:off x="4187981" y="6473785"/>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62" name="Espace réservé du texte 54">
            <a:extLst>
              <a:ext uri="{FF2B5EF4-FFF2-40B4-BE49-F238E27FC236}">
                <a16:creationId xmlns:a16="http://schemas.microsoft.com/office/drawing/2014/main" id="{5F0EECBA-7F0C-62A4-7665-EDE80732E49D}"/>
              </a:ext>
            </a:extLst>
          </p:cNvPr>
          <p:cNvSpPr>
            <a:spLocks noGrp="1"/>
          </p:cNvSpPr>
          <p:nvPr>
            <p:ph type="body" sz="quarter" idx="38"/>
          </p:nvPr>
        </p:nvSpPr>
        <p:spPr>
          <a:xfrm>
            <a:off x="708446" y="9057843"/>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63" name="Espace réservé du texte 54">
            <a:extLst>
              <a:ext uri="{FF2B5EF4-FFF2-40B4-BE49-F238E27FC236}">
                <a16:creationId xmlns:a16="http://schemas.microsoft.com/office/drawing/2014/main" id="{D319AACD-F54E-39F1-9492-1390C2CAFCD0}"/>
              </a:ext>
            </a:extLst>
          </p:cNvPr>
          <p:cNvSpPr>
            <a:spLocks noGrp="1"/>
          </p:cNvSpPr>
          <p:nvPr>
            <p:ph type="body" sz="quarter" idx="39"/>
          </p:nvPr>
        </p:nvSpPr>
        <p:spPr>
          <a:xfrm>
            <a:off x="4187981" y="9057843"/>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Tree>
    <p:extLst>
      <p:ext uri="{BB962C8B-B14F-4D97-AF65-F5344CB8AC3E}">
        <p14:creationId xmlns:p14="http://schemas.microsoft.com/office/powerpoint/2010/main" val="937924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e-fin">
    <p:spTree>
      <p:nvGrpSpPr>
        <p:cNvPr id="1" name=""/>
        <p:cNvGrpSpPr/>
        <p:nvPr/>
      </p:nvGrpSpPr>
      <p:grpSpPr>
        <a:xfrm>
          <a:off x="0" y="0"/>
          <a:ext cx="0" cy="0"/>
          <a:chOff x="0" y="0"/>
          <a:chExt cx="0" cy="0"/>
        </a:xfrm>
      </p:grpSpPr>
      <p:pic>
        <p:nvPicPr>
          <p:cNvPr id="18" name="Graphique 17">
            <a:extLst>
              <a:ext uri="{FF2B5EF4-FFF2-40B4-BE49-F238E27FC236}">
                <a16:creationId xmlns:a16="http://schemas.microsoft.com/office/drawing/2014/main" id="{D714D20B-9950-549E-57CD-B668CA13EDC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911249" y="9201931"/>
            <a:ext cx="1304342" cy="526702"/>
          </a:xfrm>
          <a:prstGeom prst="rect">
            <a:avLst/>
          </a:prstGeom>
        </p:spPr>
      </p:pic>
      <p:sp>
        <p:nvSpPr>
          <p:cNvPr id="8" name="object 3">
            <a:extLst>
              <a:ext uri="{FF2B5EF4-FFF2-40B4-BE49-F238E27FC236}">
                <a16:creationId xmlns:a16="http://schemas.microsoft.com/office/drawing/2014/main" id="{A31B0C0E-1F6C-F943-4D67-0BD51C1797F4}"/>
              </a:ext>
            </a:extLst>
          </p:cNvPr>
          <p:cNvSpPr/>
          <p:nvPr userDrawn="1"/>
        </p:nvSpPr>
        <p:spPr>
          <a:xfrm>
            <a:off x="4033849" y="4030708"/>
            <a:ext cx="3183387" cy="1575293"/>
          </a:xfrm>
          <a:custGeom>
            <a:avLst/>
            <a:gdLst/>
            <a:ahLst/>
            <a:cxnLst/>
            <a:rect l="l" t="t" r="r" b="b"/>
            <a:pathLst>
              <a:path w="3096260" h="1674495">
                <a:moveTo>
                  <a:pt x="0" y="1673999"/>
                </a:moveTo>
                <a:lnTo>
                  <a:pt x="3096006" y="1673999"/>
                </a:lnTo>
                <a:lnTo>
                  <a:pt x="3096006" y="0"/>
                </a:lnTo>
                <a:lnTo>
                  <a:pt x="0" y="0"/>
                </a:lnTo>
                <a:lnTo>
                  <a:pt x="0" y="1673999"/>
                </a:lnTo>
                <a:close/>
              </a:path>
            </a:pathLst>
          </a:custGeom>
          <a:solidFill>
            <a:schemeClr val="bg1">
              <a:lumMod val="95000"/>
            </a:schemeClr>
          </a:solidFill>
        </p:spPr>
        <p:txBody>
          <a:bodyPr wrap="square" lIns="0" tIns="0" rIns="0" bIns="0" rtlCol="0"/>
          <a:lstStyle/>
          <a:p>
            <a:endParaRPr sz="1693"/>
          </a:p>
        </p:txBody>
      </p:sp>
      <p:sp>
        <p:nvSpPr>
          <p:cNvPr id="9" name="object 3">
            <a:extLst>
              <a:ext uri="{FF2B5EF4-FFF2-40B4-BE49-F238E27FC236}">
                <a16:creationId xmlns:a16="http://schemas.microsoft.com/office/drawing/2014/main" id="{A46027F7-BDD5-8E82-FDD1-CE9FB4C632DB}"/>
              </a:ext>
            </a:extLst>
          </p:cNvPr>
          <p:cNvSpPr/>
          <p:nvPr userDrawn="1"/>
        </p:nvSpPr>
        <p:spPr>
          <a:xfrm>
            <a:off x="555199" y="4030708"/>
            <a:ext cx="3183387" cy="1575293"/>
          </a:xfrm>
          <a:custGeom>
            <a:avLst/>
            <a:gdLst/>
            <a:ahLst/>
            <a:cxnLst/>
            <a:rect l="l" t="t" r="r" b="b"/>
            <a:pathLst>
              <a:path w="3096260" h="1674495">
                <a:moveTo>
                  <a:pt x="0" y="1673999"/>
                </a:moveTo>
                <a:lnTo>
                  <a:pt x="3096006" y="1673999"/>
                </a:lnTo>
                <a:lnTo>
                  <a:pt x="3096006" y="0"/>
                </a:lnTo>
                <a:lnTo>
                  <a:pt x="0" y="0"/>
                </a:lnTo>
                <a:lnTo>
                  <a:pt x="0" y="1673999"/>
                </a:lnTo>
                <a:close/>
              </a:path>
            </a:pathLst>
          </a:custGeom>
          <a:solidFill>
            <a:schemeClr val="bg1">
              <a:lumMod val="95000"/>
            </a:schemeClr>
          </a:solidFill>
        </p:spPr>
        <p:txBody>
          <a:bodyPr wrap="square" lIns="0" tIns="0" rIns="0" bIns="0" rtlCol="0"/>
          <a:lstStyle/>
          <a:p>
            <a:endParaRPr sz="1693"/>
          </a:p>
        </p:txBody>
      </p:sp>
      <p:sp>
        <p:nvSpPr>
          <p:cNvPr id="11" name="Espace réservé du texte 54">
            <a:extLst>
              <a:ext uri="{FF2B5EF4-FFF2-40B4-BE49-F238E27FC236}">
                <a16:creationId xmlns:a16="http://schemas.microsoft.com/office/drawing/2014/main" id="{228A2C63-E029-DD22-6C8F-A5763F07E56D}"/>
              </a:ext>
            </a:extLst>
          </p:cNvPr>
          <p:cNvSpPr>
            <a:spLocks noGrp="1"/>
          </p:cNvSpPr>
          <p:nvPr>
            <p:ph type="body" sz="quarter" idx="35"/>
          </p:nvPr>
        </p:nvSpPr>
        <p:spPr>
          <a:xfrm>
            <a:off x="708446" y="5319711"/>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12" name="Content Placeholder 2">
            <a:extLst>
              <a:ext uri="{FF2B5EF4-FFF2-40B4-BE49-F238E27FC236}">
                <a16:creationId xmlns:a16="http://schemas.microsoft.com/office/drawing/2014/main" id="{0FC2ACC3-EA96-DDB1-04AF-2107BEC366E0}"/>
              </a:ext>
            </a:extLst>
          </p:cNvPr>
          <p:cNvSpPr>
            <a:spLocks noGrp="1"/>
          </p:cNvSpPr>
          <p:nvPr>
            <p:ph idx="36"/>
          </p:nvPr>
        </p:nvSpPr>
        <p:spPr>
          <a:xfrm>
            <a:off x="4034417" y="382022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13" name="Espace réservé du texte 24">
            <a:extLst>
              <a:ext uri="{FF2B5EF4-FFF2-40B4-BE49-F238E27FC236}">
                <a16:creationId xmlns:a16="http://schemas.microsoft.com/office/drawing/2014/main" id="{90E2FB8C-F4A9-3868-CD1A-60D213337E50}"/>
              </a:ext>
            </a:extLst>
          </p:cNvPr>
          <p:cNvSpPr>
            <a:spLocks noGrp="1"/>
          </p:cNvSpPr>
          <p:nvPr>
            <p:ph type="body" sz="quarter" idx="37"/>
          </p:nvPr>
        </p:nvSpPr>
        <p:spPr>
          <a:xfrm>
            <a:off x="4034134" y="405219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14" name="Content Placeholder 2">
            <a:extLst>
              <a:ext uri="{FF2B5EF4-FFF2-40B4-BE49-F238E27FC236}">
                <a16:creationId xmlns:a16="http://schemas.microsoft.com/office/drawing/2014/main" id="{6675537A-B634-0E5B-C972-15CFEA98B49E}"/>
              </a:ext>
            </a:extLst>
          </p:cNvPr>
          <p:cNvSpPr>
            <a:spLocks noGrp="1"/>
          </p:cNvSpPr>
          <p:nvPr>
            <p:ph idx="38"/>
          </p:nvPr>
        </p:nvSpPr>
        <p:spPr>
          <a:xfrm>
            <a:off x="554881" y="382022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15" name="Espace réservé du texte 24">
            <a:extLst>
              <a:ext uri="{FF2B5EF4-FFF2-40B4-BE49-F238E27FC236}">
                <a16:creationId xmlns:a16="http://schemas.microsoft.com/office/drawing/2014/main" id="{FFB7072E-34A2-74AB-48A5-844FC499FD72}"/>
              </a:ext>
            </a:extLst>
          </p:cNvPr>
          <p:cNvSpPr>
            <a:spLocks noGrp="1"/>
          </p:cNvSpPr>
          <p:nvPr>
            <p:ph type="body" sz="quarter" idx="39"/>
          </p:nvPr>
        </p:nvSpPr>
        <p:spPr>
          <a:xfrm>
            <a:off x="554598" y="405219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16" name="Espace réservé du texte 54">
            <a:extLst>
              <a:ext uri="{FF2B5EF4-FFF2-40B4-BE49-F238E27FC236}">
                <a16:creationId xmlns:a16="http://schemas.microsoft.com/office/drawing/2014/main" id="{1CA53DC3-2332-5CF4-6722-B9F9ACCF4C5E}"/>
              </a:ext>
            </a:extLst>
          </p:cNvPr>
          <p:cNvSpPr>
            <a:spLocks noGrp="1"/>
          </p:cNvSpPr>
          <p:nvPr>
            <p:ph type="body" sz="quarter" idx="40"/>
          </p:nvPr>
        </p:nvSpPr>
        <p:spPr>
          <a:xfrm>
            <a:off x="4187981" y="5319711"/>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6" name="object 3">
            <a:extLst>
              <a:ext uri="{FF2B5EF4-FFF2-40B4-BE49-F238E27FC236}">
                <a16:creationId xmlns:a16="http://schemas.microsoft.com/office/drawing/2014/main" id="{33E85D73-D682-9B12-287C-FE73858EED5C}"/>
              </a:ext>
            </a:extLst>
          </p:cNvPr>
          <p:cNvSpPr/>
          <p:nvPr userDrawn="1"/>
        </p:nvSpPr>
        <p:spPr>
          <a:xfrm>
            <a:off x="4033849" y="1998168"/>
            <a:ext cx="3183387" cy="1575293"/>
          </a:xfrm>
          <a:custGeom>
            <a:avLst/>
            <a:gdLst/>
            <a:ahLst/>
            <a:cxnLst/>
            <a:rect l="l" t="t" r="r" b="b"/>
            <a:pathLst>
              <a:path w="3096260" h="1674495">
                <a:moveTo>
                  <a:pt x="0" y="1673999"/>
                </a:moveTo>
                <a:lnTo>
                  <a:pt x="3096006" y="1673999"/>
                </a:lnTo>
                <a:lnTo>
                  <a:pt x="3096006" y="0"/>
                </a:lnTo>
                <a:lnTo>
                  <a:pt x="0" y="0"/>
                </a:lnTo>
                <a:lnTo>
                  <a:pt x="0" y="1673999"/>
                </a:lnTo>
                <a:close/>
              </a:path>
            </a:pathLst>
          </a:custGeom>
          <a:solidFill>
            <a:schemeClr val="bg1">
              <a:lumMod val="95000"/>
            </a:schemeClr>
          </a:solidFill>
        </p:spPr>
        <p:txBody>
          <a:bodyPr wrap="square" lIns="0" tIns="0" rIns="0" bIns="0" rtlCol="0"/>
          <a:lstStyle/>
          <a:p>
            <a:endParaRPr sz="1693"/>
          </a:p>
        </p:txBody>
      </p:sp>
      <p:sp>
        <p:nvSpPr>
          <p:cNvPr id="5" name="object 3">
            <a:extLst>
              <a:ext uri="{FF2B5EF4-FFF2-40B4-BE49-F238E27FC236}">
                <a16:creationId xmlns:a16="http://schemas.microsoft.com/office/drawing/2014/main" id="{DE08A648-CA5F-E328-6BCB-9A61307D81AA}"/>
              </a:ext>
            </a:extLst>
          </p:cNvPr>
          <p:cNvSpPr/>
          <p:nvPr userDrawn="1"/>
        </p:nvSpPr>
        <p:spPr>
          <a:xfrm>
            <a:off x="555199" y="1998168"/>
            <a:ext cx="3183387" cy="1575293"/>
          </a:xfrm>
          <a:custGeom>
            <a:avLst/>
            <a:gdLst/>
            <a:ahLst/>
            <a:cxnLst/>
            <a:rect l="l" t="t" r="r" b="b"/>
            <a:pathLst>
              <a:path w="3096260" h="1674495">
                <a:moveTo>
                  <a:pt x="0" y="1673999"/>
                </a:moveTo>
                <a:lnTo>
                  <a:pt x="3096006" y="1673999"/>
                </a:lnTo>
                <a:lnTo>
                  <a:pt x="3096006" y="0"/>
                </a:lnTo>
                <a:lnTo>
                  <a:pt x="0" y="0"/>
                </a:lnTo>
                <a:lnTo>
                  <a:pt x="0" y="1673999"/>
                </a:lnTo>
                <a:close/>
              </a:path>
            </a:pathLst>
          </a:custGeom>
          <a:solidFill>
            <a:schemeClr val="bg1">
              <a:lumMod val="95000"/>
            </a:schemeClr>
          </a:solidFill>
        </p:spPr>
        <p:txBody>
          <a:bodyPr wrap="square" lIns="0" tIns="0" rIns="0" bIns="0" rtlCol="0"/>
          <a:lstStyle/>
          <a:p>
            <a:endParaRPr sz="1693"/>
          </a:p>
        </p:txBody>
      </p:sp>
      <p:sp>
        <p:nvSpPr>
          <p:cNvPr id="55" name="Espace réservé du texte 54">
            <a:extLst>
              <a:ext uri="{FF2B5EF4-FFF2-40B4-BE49-F238E27FC236}">
                <a16:creationId xmlns:a16="http://schemas.microsoft.com/office/drawing/2014/main" id="{8BE82AB2-A876-F0D1-50DB-8E59DC0DE3BC}"/>
              </a:ext>
            </a:extLst>
          </p:cNvPr>
          <p:cNvSpPr>
            <a:spLocks noGrp="1"/>
          </p:cNvSpPr>
          <p:nvPr>
            <p:ph type="body" sz="quarter" idx="33"/>
          </p:nvPr>
        </p:nvSpPr>
        <p:spPr>
          <a:xfrm>
            <a:off x="708446" y="3287171"/>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33" name="Content Placeholder 2">
            <a:extLst>
              <a:ext uri="{FF2B5EF4-FFF2-40B4-BE49-F238E27FC236}">
                <a16:creationId xmlns:a16="http://schemas.microsoft.com/office/drawing/2014/main" id="{B5B06AED-E6E3-43E8-4B02-69434C16171D}"/>
              </a:ext>
            </a:extLst>
          </p:cNvPr>
          <p:cNvSpPr>
            <a:spLocks noGrp="1"/>
          </p:cNvSpPr>
          <p:nvPr>
            <p:ph idx="19"/>
          </p:nvPr>
        </p:nvSpPr>
        <p:spPr>
          <a:xfrm>
            <a:off x="4034417" y="178768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34" name="Espace réservé du texte 24">
            <a:extLst>
              <a:ext uri="{FF2B5EF4-FFF2-40B4-BE49-F238E27FC236}">
                <a16:creationId xmlns:a16="http://schemas.microsoft.com/office/drawing/2014/main" id="{43560A59-C8E9-143E-F46A-5F7094025CB9}"/>
              </a:ext>
            </a:extLst>
          </p:cNvPr>
          <p:cNvSpPr>
            <a:spLocks noGrp="1"/>
          </p:cNvSpPr>
          <p:nvPr>
            <p:ph type="body" sz="quarter" idx="20"/>
          </p:nvPr>
        </p:nvSpPr>
        <p:spPr>
          <a:xfrm>
            <a:off x="4034134" y="201965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3" name="Content Placeholder 2"/>
          <p:cNvSpPr>
            <a:spLocks noGrp="1"/>
          </p:cNvSpPr>
          <p:nvPr>
            <p:ph idx="1"/>
          </p:nvPr>
        </p:nvSpPr>
        <p:spPr>
          <a:xfrm>
            <a:off x="554881" y="1787687"/>
            <a:ext cx="3183388" cy="203204"/>
          </a:xfrm>
          <a:solidFill>
            <a:srgbClr val="004A8F"/>
          </a:solidFill>
        </p:spPr>
        <p:txBody>
          <a:bodyPr lIns="72000" anchor="ctr">
            <a:noAutofit/>
          </a:bodyPr>
          <a:lstStyle>
            <a:lvl1pPr marL="4939" indent="0">
              <a:buNone/>
              <a:defRPr sz="941" b="0" i="0" baseline="0">
                <a:solidFill>
                  <a:schemeClr val="bg1"/>
                </a:solidFill>
                <a:latin typeface="Noto Sans Cond Med" panose="020B0502040504020204" pitchFamily="34" charset="0"/>
                <a:ea typeface="Noto Sans Cond Med" panose="020B0502040504020204" pitchFamily="34" charset="0"/>
                <a:cs typeface="Noto Sans Cond Med" panose="020B0502040504020204" pitchFamily="34" charset="0"/>
              </a:defRPr>
            </a:lvl1pPr>
          </a:lstStyle>
          <a:p>
            <a:pPr lvl="0"/>
            <a:r>
              <a:rPr lang="fr-FR" dirty="0"/>
              <a:t>Cliquez pour modifier les styles du texte du masque</a:t>
            </a:r>
          </a:p>
        </p:txBody>
      </p:sp>
      <p:sp>
        <p:nvSpPr>
          <p:cNvPr id="2" name="Title 1"/>
          <p:cNvSpPr>
            <a:spLocks noGrp="1"/>
          </p:cNvSpPr>
          <p:nvPr>
            <p:ph type="title"/>
          </p:nvPr>
        </p:nvSpPr>
        <p:spPr>
          <a:xfrm>
            <a:off x="554881" y="1323548"/>
            <a:ext cx="6662639" cy="347526"/>
          </a:xfrm>
        </p:spPr>
        <p:txBody>
          <a:bodyPr/>
          <a:lstStyle>
            <a:lvl1pPr>
              <a:defRPr sz="1505" b="1" i="0" spc="0" baseline="0">
                <a:solidFill>
                  <a:schemeClr val="accent1"/>
                </a:solidFill>
                <a:latin typeface="Noto Sans Blk" panose="020B0502040504020204" pitchFamily="34" charset="0"/>
                <a:ea typeface="Noto Sans Blk" panose="020B0502040504020204" pitchFamily="34" charset="0"/>
                <a:cs typeface="Noto Sans Blk" panose="020B0502040504020204" pitchFamily="34" charset="0"/>
              </a:defRPr>
            </a:lvl1pPr>
          </a:lstStyle>
          <a:p>
            <a:r>
              <a:rPr lang="fr-FR" dirty="0"/>
              <a:t>Modifiez le style du titre</a:t>
            </a:r>
            <a:endParaRPr lang="en-US" dirty="0"/>
          </a:p>
        </p:txBody>
      </p:sp>
      <p:sp>
        <p:nvSpPr>
          <p:cNvPr id="10" name="Espace réservé du texte 9">
            <a:extLst>
              <a:ext uri="{FF2B5EF4-FFF2-40B4-BE49-F238E27FC236}">
                <a16:creationId xmlns:a16="http://schemas.microsoft.com/office/drawing/2014/main" id="{5DF575C6-4A00-F362-BE15-FB8F503342C1}"/>
              </a:ext>
            </a:extLst>
          </p:cNvPr>
          <p:cNvSpPr>
            <a:spLocks noGrp="1"/>
          </p:cNvSpPr>
          <p:nvPr>
            <p:ph type="body" sz="quarter" idx="15"/>
          </p:nvPr>
        </p:nvSpPr>
        <p:spPr>
          <a:xfrm>
            <a:off x="370131" y="393935"/>
            <a:ext cx="5341249" cy="244926"/>
          </a:xfrm>
        </p:spPr>
        <p:txBody>
          <a:bodyPr/>
          <a:lstStyle>
            <a:lvl1pPr marL="4939" indent="0">
              <a:buNone/>
              <a:defRPr sz="941" b="0" i="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defRPr>
            </a:lvl1pPr>
            <a:lvl2pPr marL="274934" indent="0">
              <a:buNone/>
              <a:defRPr/>
            </a:lvl2pPr>
          </a:lstStyle>
          <a:p>
            <a:pPr lvl="0"/>
            <a:r>
              <a:rPr lang="fr-FR" dirty="0"/>
              <a:t>Cliquez pour modifier les styles du texte du masque</a:t>
            </a:r>
          </a:p>
        </p:txBody>
      </p:sp>
      <p:sp>
        <p:nvSpPr>
          <p:cNvPr id="25" name="Espace réservé du texte 24">
            <a:extLst>
              <a:ext uri="{FF2B5EF4-FFF2-40B4-BE49-F238E27FC236}">
                <a16:creationId xmlns:a16="http://schemas.microsoft.com/office/drawing/2014/main" id="{9E3B2C68-7473-415A-9621-D6EEAD1F684E}"/>
              </a:ext>
            </a:extLst>
          </p:cNvPr>
          <p:cNvSpPr>
            <a:spLocks noGrp="1"/>
          </p:cNvSpPr>
          <p:nvPr>
            <p:ph type="body" sz="quarter" idx="16"/>
          </p:nvPr>
        </p:nvSpPr>
        <p:spPr>
          <a:xfrm>
            <a:off x="554598" y="2019658"/>
            <a:ext cx="3183386" cy="203204"/>
          </a:xfrm>
        </p:spPr>
        <p:txBody>
          <a:bodyPr lIns="72000"/>
          <a:lstStyle>
            <a:lvl1pPr marL="0" indent="0">
              <a:spcBef>
                <a:spcPts val="0"/>
              </a:spcBef>
              <a:buFont typeface="Arial" panose="020B0604020202020204" pitchFamily="34" charset="0"/>
              <a:buNone/>
              <a:defRPr sz="941" b="0" i="1">
                <a:solidFill>
                  <a:srgbClr val="001C4B"/>
                </a:solidFill>
                <a:latin typeface="Noto Sans Cond" panose="020B0506040504020204" pitchFamily="34" charset="0"/>
                <a:ea typeface="Noto Sans Cond" panose="020B0506040504020204" pitchFamily="34" charset="0"/>
                <a:cs typeface="Noto Sans Cond" panose="020B0506040504020204" pitchFamily="34" charset="0"/>
              </a:defRPr>
            </a:lvl1pPr>
            <a:lvl2pPr>
              <a:defRPr sz="941"/>
            </a:lvl2pPr>
            <a:lvl3pPr>
              <a:defRPr sz="941"/>
            </a:lvl3pPr>
            <a:lvl4pPr>
              <a:defRPr sz="941"/>
            </a:lvl4pPr>
            <a:lvl5pPr>
              <a:defRPr sz="941"/>
            </a:lvl5pPr>
          </a:lstStyle>
          <a:p>
            <a:pPr lvl="0"/>
            <a:r>
              <a:rPr lang="fr-FR" dirty="0"/>
              <a:t>Cliquez pour modifier les styles du texte du masque</a:t>
            </a:r>
          </a:p>
        </p:txBody>
      </p:sp>
      <p:sp>
        <p:nvSpPr>
          <p:cNvPr id="56" name="Espace réservé du texte 54">
            <a:extLst>
              <a:ext uri="{FF2B5EF4-FFF2-40B4-BE49-F238E27FC236}">
                <a16:creationId xmlns:a16="http://schemas.microsoft.com/office/drawing/2014/main" id="{86EC3342-896C-CDDD-4E5E-96CB1ADF2AED}"/>
              </a:ext>
            </a:extLst>
          </p:cNvPr>
          <p:cNvSpPr>
            <a:spLocks noGrp="1"/>
          </p:cNvSpPr>
          <p:nvPr>
            <p:ph type="body" sz="quarter" idx="34"/>
          </p:nvPr>
        </p:nvSpPr>
        <p:spPr>
          <a:xfrm>
            <a:off x="4187981" y="3287171"/>
            <a:ext cx="3029538" cy="164612"/>
          </a:xfrm>
        </p:spPr>
        <p:txBody>
          <a:bodyPr anchor="b"/>
          <a:lstStyle>
            <a:lvl1pPr marL="0" indent="0">
              <a:spcBef>
                <a:spcPts val="0"/>
              </a:spcBef>
              <a:buNone/>
              <a:tabLst/>
              <a:defRPr sz="470" i="1">
                <a:solidFill>
                  <a:schemeClr val="tx1"/>
                </a:solidFill>
                <a:latin typeface="+mn-lt"/>
              </a:defRPr>
            </a:lvl1pPr>
            <a:lvl2pPr marL="274934" indent="0">
              <a:buNone/>
              <a:defRPr sz="564"/>
            </a:lvl2pPr>
            <a:lvl3pPr>
              <a:defRPr sz="564"/>
            </a:lvl3pPr>
            <a:lvl4pPr>
              <a:defRPr sz="564"/>
            </a:lvl4pPr>
            <a:lvl5pPr>
              <a:defRPr sz="564"/>
            </a:lvl5pPr>
          </a:lstStyle>
          <a:p>
            <a:pPr lvl="0"/>
            <a:r>
              <a:rPr lang="fr-FR" dirty="0"/>
              <a:t>Cliquez pour modifier les styles du texte du masque</a:t>
            </a:r>
          </a:p>
        </p:txBody>
      </p:sp>
      <p:sp>
        <p:nvSpPr>
          <p:cNvPr id="4" name="object 152">
            <a:extLst>
              <a:ext uri="{FF2B5EF4-FFF2-40B4-BE49-F238E27FC236}">
                <a16:creationId xmlns:a16="http://schemas.microsoft.com/office/drawing/2014/main" id="{3EFB628F-71BD-3A21-3564-05D5C83DF996}"/>
              </a:ext>
            </a:extLst>
          </p:cNvPr>
          <p:cNvSpPr/>
          <p:nvPr userDrawn="1"/>
        </p:nvSpPr>
        <p:spPr>
          <a:xfrm>
            <a:off x="555199" y="6815793"/>
            <a:ext cx="968801" cy="75779"/>
          </a:xfrm>
          <a:custGeom>
            <a:avLst/>
            <a:gdLst/>
            <a:ahLst/>
            <a:cxnLst/>
            <a:rect l="l" t="t" r="r" b="b"/>
            <a:pathLst>
              <a:path w="720090" h="72390">
                <a:moveTo>
                  <a:pt x="720001" y="0"/>
                </a:moveTo>
                <a:lnTo>
                  <a:pt x="0" y="0"/>
                </a:lnTo>
                <a:lnTo>
                  <a:pt x="0" y="71996"/>
                </a:lnTo>
                <a:lnTo>
                  <a:pt x="720001" y="71996"/>
                </a:lnTo>
                <a:lnTo>
                  <a:pt x="720001" y="0"/>
                </a:lnTo>
                <a:close/>
              </a:path>
            </a:pathLst>
          </a:custGeom>
          <a:solidFill>
            <a:schemeClr val="accent1"/>
          </a:solidFill>
        </p:spPr>
        <p:txBody>
          <a:bodyPr wrap="square" lIns="0" tIns="0" rIns="0" bIns="0" rtlCol="0"/>
          <a:lstStyle/>
          <a:p>
            <a:endParaRPr sz="1693"/>
          </a:p>
        </p:txBody>
      </p:sp>
      <p:sp>
        <p:nvSpPr>
          <p:cNvPr id="20" name="Espace réservé du texte 19">
            <a:extLst>
              <a:ext uri="{FF2B5EF4-FFF2-40B4-BE49-F238E27FC236}">
                <a16:creationId xmlns:a16="http://schemas.microsoft.com/office/drawing/2014/main" id="{8D6FE843-EC55-F7A2-C44F-731EC751C20C}"/>
              </a:ext>
            </a:extLst>
          </p:cNvPr>
          <p:cNvSpPr>
            <a:spLocks noGrp="1"/>
          </p:cNvSpPr>
          <p:nvPr>
            <p:ph type="body" sz="quarter" idx="41" hasCustomPrompt="1"/>
          </p:nvPr>
        </p:nvSpPr>
        <p:spPr>
          <a:xfrm>
            <a:off x="554598" y="7013250"/>
            <a:ext cx="6660993" cy="1919319"/>
          </a:xfrm>
        </p:spPr>
        <p:txBody>
          <a:bodyPr/>
          <a:lstStyle>
            <a:lvl1pPr marL="0" indent="0">
              <a:spcBef>
                <a:spcPts val="753"/>
              </a:spcBef>
              <a:spcAft>
                <a:spcPts val="188"/>
              </a:spcAft>
              <a:buNone/>
              <a:tabLst/>
              <a:defRPr sz="847" b="1">
                <a:solidFill>
                  <a:schemeClr val="tx1"/>
                </a:solidFill>
              </a:defRPr>
            </a:lvl1pPr>
            <a:lvl2pPr marL="0" indent="0" algn="just">
              <a:spcBef>
                <a:spcPts val="376"/>
              </a:spcBef>
              <a:buNone/>
              <a:tabLst/>
              <a:defRPr sz="659" b="0" i="0">
                <a:latin typeface="Noto Sans Light" panose="020B0402040504020204" pitchFamily="34" charset="0"/>
                <a:ea typeface="Noto Sans Light" panose="020B0402040504020204" pitchFamily="34" charset="0"/>
                <a:cs typeface="Noto Sans Light" panose="020B0402040504020204" pitchFamily="34" charset="0"/>
              </a:defRPr>
            </a:lvl2pPr>
            <a:lvl3pPr marL="0" indent="0" algn="just">
              <a:spcBef>
                <a:spcPts val="376"/>
              </a:spcBef>
              <a:buNone/>
              <a:tabLst/>
              <a:defRPr sz="659" b="0" i="0">
                <a:latin typeface="Noto Sans Med" panose="020B0502040504020204" pitchFamily="34" charset="0"/>
                <a:ea typeface="Noto Sans Med" panose="020B0502040504020204" pitchFamily="34" charset="0"/>
                <a:cs typeface="Noto Sans Med" panose="020B0502040504020204" pitchFamily="34" charset="0"/>
              </a:defRPr>
            </a:lvl3pPr>
            <a:lvl4pPr marL="5974" indent="0">
              <a:buFont typeface="Arial" panose="020B0604020202020204" pitchFamily="34" charset="0"/>
              <a:buNone/>
              <a:tabLst/>
              <a:defRPr sz="847"/>
            </a:lvl4pPr>
            <a:lvl5pPr marL="5974" indent="0">
              <a:buFont typeface="Arial" panose="020B0604020202020204" pitchFamily="34" charset="0"/>
              <a:buNone/>
              <a:tabLst/>
              <a:defRPr sz="847"/>
            </a:lvl5pPr>
          </a:lstStyle>
          <a:p>
            <a:pPr lvl="0"/>
            <a:r>
              <a:rPr lang="fr-FR" dirty="0"/>
              <a:t>CLIQUEZ POUR MODIFIER LES STYLES DU TEXTE DU MASQUE</a:t>
            </a:r>
          </a:p>
          <a:p>
            <a:pPr lvl="1"/>
            <a:r>
              <a:rPr lang="fr-FR" dirty="0"/>
              <a:t>Deuxième niveau</a:t>
            </a:r>
          </a:p>
          <a:p>
            <a:pPr lvl="2"/>
            <a:r>
              <a:rPr lang="fr-FR" dirty="0"/>
              <a:t>Troisième niveau</a:t>
            </a:r>
          </a:p>
        </p:txBody>
      </p:sp>
    </p:spTree>
    <p:extLst>
      <p:ext uri="{BB962C8B-B14F-4D97-AF65-F5344CB8AC3E}">
        <p14:creationId xmlns:p14="http://schemas.microsoft.com/office/powerpoint/2010/main" val="1911199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uverture avec photo 1">
    <p:spTree>
      <p:nvGrpSpPr>
        <p:cNvPr id="1" name=""/>
        <p:cNvGrpSpPr/>
        <p:nvPr/>
      </p:nvGrpSpPr>
      <p:grpSpPr>
        <a:xfrm>
          <a:off x="0" y="0"/>
          <a:ext cx="0" cy="0"/>
          <a:chOff x="0" y="0"/>
          <a:chExt cx="0" cy="0"/>
        </a:xfrm>
      </p:grpSpPr>
      <p:pic>
        <p:nvPicPr>
          <p:cNvPr id="17" name="Imag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4" name="Rectangle 13"/>
          <p:cNvSpPr/>
          <p:nvPr/>
        </p:nvSpPr>
        <p:spPr>
          <a:xfrm>
            <a:off x="0" y="5702400"/>
            <a:ext cx="7772400" cy="3564000"/>
          </a:xfrm>
          <a:prstGeom prst="rect">
            <a:avLst/>
          </a:prstGeom>
          <a:solidFill>
            <a:schemeClr val="tx1">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ctrTitle"/>
          </p:nvPr>
        </p:nvSpPr>
        <p:spPr>
          <a:xfrm>
            <a:off x="703800" y="6734560"/>
            <a:ext cx="6606540" cy="1963557"/>
          </a:xfrm>
        </p:spPr>
        <p:txBody>
          <a:bodyPr anchor="t" anchorCtr="0">
            <a:normAutofit/>
          </a:bodyPr>
          <a:lstStyle>
            <a:lvl1pPr algn="l">
              <a:lnSpc>
                <a:spcPct val="100000"/>
              </a:lnSpc>
              <a:defRPr sz="2125" b="0" spc="85"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3800" y="6140640"/>
            <a:ext cx="6606540" cy="356110"/>
          </a:xfrm>
        </p:spPr>
        <p:txBody>
          <a:bodyPr>
            <a:normAutofit/>
          </a:bodyPr>
          <a:lstStyle>
            <a:lvl1pPr marL="0" indent="0" algn="l">
              <a:buNone/>
              <a:defRPr sz="850" spc="43" baseline="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12" name="Rectangle 11"/>
          <p:cNvSpPr/>
          <p:nvPr/>
        </p:nvSpPr>
        <p:spPr>
          <a:xfrm>
            <a:off x="733486" y="5377828"/>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6" name="Rectangle 15"/>
          <p:cNvSpPr/>
          <p:nvPr/>
        </p:nvSpPr>
        <p:spPr>
          <a:xfrm>
            <a:off x="733486" y="9532062"/>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0" y="792000"/>
            <a:ext cx="1370880" cy="2365440"/>
          </a:xfrm>
          <a:prstGeom prst="rect">
            <a:avLst/>
          </a:prstGeom>
        </p:spPr>
      </p:pic>
    </p:spTree>
    <p:extLst>
      <p:ext uri="{BB962C8B-B14F-4D97-AF65-F5344CB8AC3E}">
        <p14:creationId xmlns:p14="http://schemas.microsoft.com/office/powerpoint/2010/main" val="4157390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Couverture avec photo 2">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4" name="Rectangle 13"/>
          <p:cNvSpPr/>
          <p:nvPr/>
        </p:nvSpPr>
        <p:spPr>
          <a:xfrm>
            <a:off x="0" y="5702400"/>
            <a:ext cx="7772400" cy="3564000"/>
          </a:xfrm>
          <a:prstGeom prst="rect">
            <a:avLst/>
          </a:prstGeom>
          <a:solidFill>
            <a:schemeClr val="tx1">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ctrTitle"/>
          </p:nvPr>
        </p:nvSpPr>
        <p:spPr>
          <a:xfrm>
            <a:off x="703800" y="6734560"/>
            <a:ext cx="6606540" cy="1963557"/>
          </a:xfrm>
        </p:spPr>
        <p:txBody>
          <a:bodyPr anchor="t" anchorCtr="0">
            <a:normAutofit/>
          </a:bodyPr>
          <a:lstStyle>
            <a:lvl1pPr algn="l">
              <a:lnSpc>
                <a:spcPct val="100000"/>
              </a:lnSpc>
              <a:defRPr sz="2125" b="0" spc="85"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3800" y="6140640"/>
            <a:ext cx="6606540" cy="356110"/>
          </a:xfrm>
        </p:spPr>
        <p:txBody>
          <a:bodyPr>
            <a:normAutofit/>
          </a:bodyPr>
          <a:lstStyle>
            <a:lvl1pPr marL="0" indent="0" algn="l">
              <a:buNone/>
              <a:defRPr sz="850" spc="43" baseline="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10" name="Rectangle 9"/>
          <p:cNvSpPr/>
          <p:nvPr/>
        </p:nvSpPr>
        <p:spPr>
          <a:xfrm>
            <a:off x="733486" y="5377828"/>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1" name="Rectangle 10"/>
          <p:cNvSpPr/>
          <p:nvPr/>
        </p:nvSpPr>
        <p:spPr>
          <a:xfrm>
            <a:off x="733486" y="9532062"/>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0" y="792000"/>
            <a:ext cx="1370880" cy="2365440"/>
          </a:xfrm>
          <a:prstGeom prst="rect">
            <a:avLst/>
          </a:prstGeom>
        </p:spPr>
      </p:pic>
    </p:spTree>
    <p:extLst>
      <p:ext uri="{BB962C8B-B14F-4D97-AF65-F5344CB8AC3E}">
        <p14:creationId xmlns:p14="http://schemas.microsoft.com/office/powerpoint/2010/main" val="1482428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Couverture avec photo 3">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4" name="Rectangle 13"/>
          <p:cNvSpPr/>
          <p:nvPr/>
        </p:nvSpPr>
        <p:spPr>
          <a:xfrm>
            <a:off x="0" y="5702400"/>
            <a:ext cx="7772400" cy="3564000"/>
          </a:xfrm>
          <a:prstGeom prst="rect">
            <a:avLst/>
          </a:prstGeom>
          <a:solidFill>
            <a:schemeClr val="tx1">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ctrTitle"/>
          </p:nvPr>
        </p:nvSpPr>
        <p:spPr>
          <a:xfrm>
            <a:off x="703800" y="6734560"/>
            <a:ext cx="6606540" cy="1963557"/>
          </a:xfrm>
        </p:spPr>
        <p:txBody>
          <a:bodyPr anchor="t" anchorCtr="0">
            <a:normAutofit/>
          </a:bodyPr>
          <a:lstStyle>
            <a:lvl1pPr algn="l">
              <a:lnSpc>
                <a:spcPct val="100000"/>
              </a:lnSpc>
              <a:defRPr sz="2125" b="0" spc="85"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3800" y="6140640"/>
            <a:ext cx="6606540" cy="356110"/>
          </a:xfrm>
        </p:spPr>
        <p:txBody>
          <a:bodyPr>
            <a:normAutofit/>
          </a:bodyPr>
          <a:lstStyle>
            <a:lvl1pPr marL="0" indent="0" algn="l">
              <a:buNone/>
              <a:defRPr sz="850" spc="43" baseline="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10" name="Rectangle 9"/>
          <p:cNvSpPr/>
          <p:nvPr/>
        </p:nvSpPr>
        <p:spPr>
          <a:xfrm>
            <a:off x="733486" y="5377828"/>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1" name="Rectangle 10"/>
          <p:cNvSpPr/>
          <p:nvPr/>
        </p:nvSpPr>
        <p:spPr>
          <a:xfrm>
            <a:off x="733486" y="9532062"/>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0" y="792000"/>
            <a:ext cx="1370880" cy="2365440"/>
          </a:xfrm>
          <a:prstGeom prst="rect">
            <a:avLst/>
          </a:prstGeom>
        </p:spPr>
      </p:pic>
    </p:spTree>
    <p:extLst>
      <p:ext uri="{BB962C8B-B14F-4D97-AF65-F5344CB8AC3E}">
        <p14:creationId xmlns:p14="http://schemas.microsoft.com/office/powerpoint/2010/main" val="274851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Couverture avec photo 4">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772400" cy="10058400"/>
          </a:xfrm>
          <a:prstGeom prst="rect">
            <a:avLst/>
          </a:prstGeom>
        </p:spPr>
      </p:pic>
      <p:sp>
        <p:nvSpPr>
          <p:cNvPr id="14" name="Rectangle 13"/>
          <p:cNvSpPr/>
          <p:nvPr/>
        </p:nvSpPr>
        <p:spPr>
          <a:xfrm>
            <a:off x="0" y="5702400"/>
            <a:ext cx="7772400" cy="3564000"/>
          </a:xfrm>
          <a:prstGeom prst="rect">
            <a:avLst/>
          </a:prstGeom>
          <a:solidFill>
            <a:schemeClr val="tx1">
              <a:alpha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ctrTitle"/>
          </p:nvPr>
        </p:nvSpPr>
        <p:spPr>
          <a:xfrm>
            <a:off x="703800" y="6734560"/>
            <a:ext cx="6606540" cy="1963557"/>
          </a:xfrm>
        </p:spPr>
        <p:txBody>
          <a:bodyPr anchor="t" anchorCtr="0">
            <a:normAutofit/>
          </a:bodyPr>
          <a:lstStyle>
            <a:lvl1pPr algn="l">
              <a:lnSpc>
                <a:spcPct val="100000"/>
              </a:lnSpc>
              <a:defRPr sz="2125" b="0" spc="85"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03800" y="6140640"/>
            <a:ext cx="6606540" cy="356110"/>
          </a:xfrm>
        </p:spPr>
        <p:txBody>
          <a:bodyPr>
            <a:normAutofit/>
          </a:bodyPr>
          <a:lstStyle>
            <a:lvl1pPr marL="0" indent="0" algn="l">
              <a:buNone/>
              <a:defRPr sz="850" spc="43" baseline="0">
                <a:solidFill>
                  <a:schemeClr val="bg1"/>
                </a:solidFill>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10" name="Rectangle 9"/>
          <p:cNvSpPr/>
          <p:nvPr/>
        </p:nvSpPr>
        <p:spPr>
          <a:xfrm>
            <a:off x="733486" y="5377828"/>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1" name="Rectangle 10"/>
          <p:cNvSpPr/>
          <p:nvPr/>
        </p:nvSpPr>
        <p:spPr>
          <a:xfrm>
            <a:off x="733486" y="9532062"/>
            <a:ext cx="820080" cy="5808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pic>
        <p:nvPicPr>
          <p:cNvPr id="12" name="Imag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000" y="792000"/>
            <a:ext cx="1370880" cy="2365440"/>
          </a:xfrm>
          <a:prstGeom prst="rect">
            <a:avLst/>
          </a:prstGeom>
        </p:spPr>
      </p:pic>
    </p:spTree>
    <p:extLst>
      <p:ext uri="{BB962C8B-B14F-4D97-AF65-F5344CB8AC3E}">
        <p14:creationId xmlns:p14="http://schemas.microsoft.com/office/powerpoint/2010/main" val="440329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459000" y="1173136"/>
            <a:ext cx="6854399" cy="56832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fr-FR" smtClean="0"/>
              <a:t>‹#›</a:t>
            </a:fld>
            <a:endParaRPr lang="fr-FR"/>
          </a:p>
        </p:txBody>
      </p:sp>
      <p:sp>
        <p:nvSpPr>
          <p:cNvPr id="8" name="Espace réservé du texte 7"/>
          <p:cNvSpPr>
            <a:spLocks noGrp="1"/>
          </p:cNvSpPr>
          <p:nvPr>
            <p:ph type="body" sz="quarter" idx="13"/>
          </p:nvPr>
        </p:nvSpPr>
        <p:spPr>
          <a:xfrm>
            <a:off x="458787" y="1741458"/>
            <a:ext cx="6854611" cy="446574"/>
          </a:xfrm>
        </p:spPr>
        <p:txBody>
          <a:bodyPr>
            <a:normAutofit/>
          </a:bodyPr>
          <a:lstStyle>
            <a:lvl1pPr marL="0" indent="0">
              <a:buNone/>
              <a:defRPr sz="136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67640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9000" y="1173136"/>
            <a:ext cx="6854399" cy="568323"/>
          </a:xfrm>
        </p:spPr>
        <p:txBody>
          <a:bodyPr/>
          <a:lstStyle/>
          <a:p>
            <a:r>
              <a:rPr lang="en-US"/>
              <a:t>Click to edit Master title style</a:t>
            </a:r>
            <a:endParaRPr lang="en-US" dirty="0"/>
          </a:p>
        </p:txBody>
      </p:sp>
      <p:sp>
        <p:nvSpPr>
          <p:cNvPr id="5" name="Footer Placeholder 4"/>
          <p:cNvSpPr>
            <a:spLocks noGrp="1"/>
          </p:cNvSpPr>
          <p:nvPr>
            <p:ph type="ftr" sz="quarter" idx="11"/>
          </p:nvPr>
        </p:nvSpPr>
        <p:spPr/>
        <p:txBody>
          <a:body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fr-FR" smtClean="0"/>
              <a:t>‹#›</a:t>
            </a:fld>
            <a:endParaRPr lang="fr-FR"/>
          </a:p>
        </p:txBody>
      </p:sp>
      <p:sp>
        <p:nvSpPr>
          <p:cNvPr id="8" name="Espace réservé du texte 7"/>
          <p:cNvSpPr>
            <a:spLocks noGrp="1"/>
          </p:cNvSpPr>
          <p:nvPr>
            <p:ph type="body" sz="quarter" idx="13"/>
          </p:nvPr>
        </p:nvSpPr>
        <p:spPr>
          <a:xfrm>
            <a:off x="458787" y="1741458"/>
            <a:ext cx="6854611" cy="446574"/>
          </a:xfrm>
        </p:spPr>
        <p:txBody>
          <a:bodyPr>
            <a:normAutofit/>
          </a:bodyPr>
          <a:lstStyle>
            <a:lvl1pPr marL="0" indent="0">
              <a:buNone/>
              <a:defRPr sz="136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52216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En-tête de chapitre">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a:xfrm>
            <a:off x="649825" y="2491246"/>
            <a:ext cx="6606277" cy="2121745"/>
          </a:xfrm>
        </p:spPr>
        <p:txBody>
          <a:bodyPr>
            <a:noAutofit/>
          </a:bodyPr>
          <a:lstStyle>
            <a:lvl1pPr marL="0" indent="0">
              <a:buNone/>
              <a:defRPr sz="7565">
                <a:solidFill>
                  <a:srgbClr val="00B4E0"/>
                </a:solidFill>
              </a:defRPr>
            </a:lvl1pPr>
          </a:lstStyle>
          <a:p>
            <a:pPr lvl="0"/>
            <a:r>
              <a:rPr lang="en-US"/>
              <a:t>Click to edit Master text styles</a:t>
            </a:r>
          </a:p>
        </p:txBody>
      </p:sp>
      <p:sp>
        <p:nvSpPr>
          <p:cNvPr id="13" name="Rectangle 12"/>
          <p:cNvSpPr/>
          <p:nvPr/>
        </p:nvSpPr>
        <p:spPr>
          <a:xfrm>
            <a:off x="0" y="4752000"/>
            <a:ext cx="7772400" cy="3759360"/>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2" name="Title 1"/>
          <p:cNvSpPr>
            <a:spLocks noGrp="1"/>
          </p:cNvSpPr>
          <p:nvPr>
            <p:ph type="title"/>
          </p:nvPr>
        </p:nvSpPr>
        <p:spPr>
          <a:xfrm>
            <a:off x="703800" y="5090193"/>
            <a:ext cx="6606277" cy="736742"/>
          </a:xfrm>
        </p:spPr>
        <p:txBody>
          <a:bodyPr anchor="t" anchorCtr="0">
            <a:normAutofit/>
          </a:bodyPr>
          <a:lstStyle>
            <a:lvl1pPr>
              <a:defRPr sz="2805" b="0"/>
            </a:lvl1pPr>
          </a:lstStyle>
          <a:p>
            <a:r>
              <a:rPr lang="en-US"/>
              <a:t>Click to edit Master title style</a:t>
            </a:r>
            <a:endParaRPr lang="en-US" dirty="0"/>
          </a:p>
        </p:txBody>
      </p:sp>
      <p:sp>
        <p:nvSpPr>
          <p:cNvPr id="3" name="Text Placeholder 2"/>
          <p:cNvSpPr>
            <a:spLocks noGrp="1"/>
          </p:cNvSpPr>
          <p:nvPr>
            <p:ph type="body" idx="1"/>
          </p:nvPr>
        </p:nvSpPr>
        <p:spPr>
          <a:xfrm>
            <a:off x="703800" y="5826935"/>
            <a:ext cx="6606277" cy="1953876"/>
          </a:xfrm>
        </p:spPr>
        <p:txBody>
          <a:bodyPr>
            <a:normAutofit/>
          </a:bodyPr>
          <a:lstStyle>
            <a:lvl1pPr marL="0" indent="0">
              <a:buNone/>
              <a:defRPr sz="2125" spc="68" baseline="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6" name="Slide Number Placeholder 5"/>
          <p:cNvSpPr>
            <a:spLocks noGrp="1"/>
          </p:cNvSpPr>
          <p:nvPr>
            <p:ph type="sldNum" sz="quarter" idx="12"/>
          </p:nvPr>
        </p:nvSpPr>
        <p:spPr/>
        <p:txBody>
          <a:bodyPr/>
          <a:lstStyle/>
          <a:p>
            <a:fld id="{B6F15528-21DE-4FAA-801E-634DDDAF4B2B}" type="slidenum">
              <a:rPr lang="fr-FR" smtClean="0"/>
              <a:t>‹#›</a:t>
            </a:fld>
            <a:endParaRPr lang="fr-FR"/>
          </a:p>
        </p:txBody>
      </p:sp>
      <p:pic>
        <p:nvPicPr>
          <p:cNvPr id="7" name="Image 6" descr="Description : Description : Amundi_compac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4471" y="8954353"/>
            <a:ext cx="984444" cy="769834"/>
          </a:xfrm>
          <a:prstGeom prst="rect">
            <a:avLst/>
          </a:prstGeom>
          <a:noFill/>
          <a:ln>
            <a:noFill/>
          </a:ln>
        </p:spPr>
      </p:pic>
      <p:sp>
        <p:nvSpPr>
          <p:cNvPr id="8" name="Rectangle 7"/>
          <p:cNvSpPr/>
          <p:nvPr/>
        </p:nvSpPr>
        <p:spPr>
          <a:xfrm>
            <a:off x="703800" y="2376000"/>
            <a:ext cx="872100" cy="58080"/>
          </a:xfrm>
          <a:prstGeom prst="rect">
            <a:avLst/>
          </a:prstGeom>
          <a:solidFill>
            <a:srgbClr val="00B4E0"/>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9" name="Rectangle 8"/>
          <p:cNvSpPr/>
          <p:nvPr/>
        </p:nvSpPr>
        <p:spPr>
          <a:xfrm>
            <a:off x="703800" y="8796480"/>
            <a:ext cx="872100" cy="5808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lIns="76500" rtlCol="0" anchor="ctr"/>
          <a:lstStyle/>
          <a:p>
            <a:pPr algn="ctr"/>
            <a:endParaRPr lang="fr-FR"/>
          </a:p>
        </p:txBody>
      </p:sp>
      <p:sp>
        <p:nvSpPr>
          <p:cNvPr id="15" name="Espace réservé du texte 14"/>
          <p:cNvSpPr>
            <a:spLocks noGrp="1"/>
          </p:cNvSpPr>
          <p:nvPr>
            <p:ph type="body" sz="quarter" idx="14"/>
          </p:nvPr>
        </p:nvSpPr>
        <p:spPr>
          <a:xfrm>
            <a:off x="703800" y="7864588"/>
            <a:ext cx="6606277" cy="428011"/>
          </a:xfrm>
        </p:spPr>
        <p:txBody>
          <a:bodyPr>
            <a:normAutofit/>
          </a:bodyPr>
          <a:lstStyle>
            <a:lvl1pPr marL="0" indent="0">
              <a:buNone/>
              <a:defRPr sz="1020" spc="43" baseline="0">
                <a:solidFill>
                  <a:schemeClr val="tx1"/>
                </a:solidFill>
              </a:defRPr>
            </a:lvl1pPr>
          </a:lstStyle>
          <a:p>
            <a:pPr lvl="0"/>
            <a:r>
              <a:rPr lang="en-US"/>
              <a:t>Click to edit Master text styles</a:t>
            </a:r>
          </a:p>
        </p:txBody>
      </p:sp>
      <p:cxnSp>
        <p:nvCxnSpPr>
          <p:cNvPr id="17" name="Connecteur droit 16"/>
          <p:cNvCxnSpPr/>
          <p:nvPr/>
        </p:nvCxnSpPr>
        <p:spPr>
          <a:xfrm>
            <a:off x="611395" y="9508135"/>
            <a:ext cx="0" cy="17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803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9001" y="1173135"/>
            <a:ext cx="6854399" cy="57024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9000" y="2677584"/>
            <a:ext cx="3378623" cy="608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7" y="2677584"/>
            <a:ext cx="3378621" cy="6084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7" name="Slide Number Placeholder 6"/>
          <p:cNvSpPr>
            <a:spLocks noGrp="1"/>
          </p:cNvSpPr>
          <p:nvPr>
            <p:ph type="sldNum" sz="quarter" idx="12"/>
          </p:nvPr>
        </p:nvSpPr>
        <p:spPr/>
        <p:txBody>
          <a:bodyPr/>
          <a:lstStyle/>
          <a:p>
            <a:fld id="{B6F15528-21DE-4FAA-801E-634DDDAF4B2B}" type="slidenum">
              <a:rPr lang="fr-FR" smtClean="0"/>
              <a:t>‹#›</a:t>
            </a:fld>
            <a:endParaRPr lang="fr-FR"/>
          </a:p>
        </p:txBody>
      </p:sp>
      <p:sp>
        <p:nvSpPr>
          <p:cNvPr id="9" name="Espace réservé du texte 8"/>
          <p:cNvSpPr>
            <a:spLocks noGrp="1"/>
          </p:cNvSpPr>
          <p:nvPr>
            <p:ph type="body" sz="quarter" idx="13"/>
          </p:nvPr>
        </p:nvSpPr>
        <p:spPr>
          <a:xfrm>
            <a:off x="458788" y="1743375"/>
            <a:ext cx="6854825" cy="448800"/>
          </a:xfrm>
        </p:spPr>
        <p:txBody>
          <a:bodyPr>
            <a:normAutofit/>
          </a:bodyPr>
          <a:lstStyle>
            <a:lvl1pPr marL="0" indent="0">
              <a:buNone/>
              <a:defRPr sz="136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56544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Image 10" descr="Description : Description : Amundi_compact"/>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54471" y="8954353"/>
            <a:ext cx="984444" cy="769834"/>
          </a:xfrm>
          <a:prstGeom prst="rect">
            <a:avLst/>
          </a:prstGeom>
          <a:noFill/>
          <a:ln>
            <a:noFill/>
          </a:ln>
        </p:spPr>
      </p:pic>
      <p:sp>
        <p:nvSpPr>
          <p:cNvPr id="2" name="Title Placeholder 1"/>
          <p:cNvSpPr>
            <a:spLocks noGrp="1"/>
          </p:cNvSpPr>
          <p:nvPr>
            <p:ph type="title"/>
          </p:nvPr>
        </p:nvSpPr>
        <p:spPr>
          <a:xfrm>
            <a:off x="459000" y="1173135"/>
            <a:ext cx="6854399" cy="683801"/>
          </a:xfrm>
          <a:prstGeom prst="rect">
            <a:avLst/>
          </a:prstGeom>
        </p:spPr>
        <p:txBody>
          <a:bodyPr vert="horz" lIns="0" tIns="0" rIns="0" bIns="0" rtlCol="0" anchor="t" anchorCtr="0">
            <a:normAutofit/>
          </a:bodyPr>
          <a:lstStyle/>
          <a:p>
            <a:r>
              <a:rPr lang="fr-FR" dirty="0"/>
              <a:t>Cliquez et modifiez le titre</a:t>
            </a:r>
            <a:endParaRPr lang="en-US" dirty="0"/>
          </a:p>
        </p:txBody>
      </p:sp>
      <p:sp>
        <p:nvSpPr>
          <p:cNvPr id="3" name="Text Placeholder 2"/>
          <p:cNvSpPr>
            <a:spLocks noGrp="1"/>
          </p:cNvSpPr>
          <p:nvPr>
            <p:ph type="body" idx="1"/>
          </p:nvPr>
        </p:nvSpPr>
        <p:spPr>
          <a:xfrm>
            <a:off x="459000" y="2640001"/>
            <a:ext cx="6854398" cy="6171656"/>
          </a:xfrm>
          <a:prstGeom prst="rect">
            <a:avLst/>
          </a:prstGeom>
        </p:spPr>
        <p:txBody>
          <a:bodyPr vert="horz" lIns="0" tIns="0" rIns="0" bIns="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Footer Placeholder 4"/>
          <p:cNvSpPr>
            <a:spLocks noGrp="1"/>
          </p:cNvSpPr>
          <p:nvPr>
            <p:ph type="ftr" sz="quarter" idx="3"/>
          </p:nvPr>
        </p:nvSpPr>
        <p:spPr>
          <a:xfrm>
            <a:off x="677211" y="9504000"/>
            <a:ext cx="4430367" cy="264000"/>
          </a:xfrm>
          <a:prstGeom prst="rect">
            <a:avLst/>
          </a:prstGeom>
        </p:spPr>
        <p:txBody>
          <a:bodyPr vert="horz" lIns="0" tIns="0" rIns="0" bIns="0" rtlCol="0" anchor="t" anchorCtr="0"/>
          <a:lstStyle>
            <a:lvl1pPr algn="l">
              <a:defRPr sz="680" spc="26" baseline="0">
                <a:solidFill>
                  <a:schemeClr val="tx1"/>
                </a:solidFill>
              </a:defRPr>
            </a:lvl1pPr>
          </a:lstStyle>
          <a:p>
            <a:pPr marL="12700">
              <a:lnSpc>
                <a:spcPct val="100000"/>
              </a:lnSpc>
              <a:spcBef>
                <a:spcPts val="105"/>
              </a:spcBef>
            </a:pPr>
            <a:r>
              <a:rPr lang="en-US" spc="-10"/>
              <a:t>Marketing</a:t>
            </a:r>
            <a:r>
              <a:rPr lang="en-US" spc="-90"/>
              <a:t> </a:t>
            </a:r>
            <a:r>
              <a:rPr lang="en-US" spc="-10"/>
              <a:t>material</a:t>
            </a:r>
            <a:r>
              <a:rPr lang="en-US" spc="-90"/>
              <a:t> </a:t>
            </a:r>
            <a:r>
              <a:rPr lang="en-US" spc="-10"/>
              <a:t>for</a:t>
            </a:r>
            <a:r>
              <a:rPr lang="en-US" spc="-90"/>
              <a:t> </a:t>
            </a:r>
            <a:r>
              <a:rPr lang="en-US"/>
              <a:t>the</a:t>
            </a:r>
            <a:r>
              <a:rPr lang="en-US" spc="-90"/>
              <a:t> </a:t>
            </a:r>
            <a:r>
              <a:rPr lang="en-US" spc="-10"/>
              <a:t>exclusive</a:t>
            </a:r>
            <a:r>
              <a:rPr lang="en-US" spc="-90"/>
              <a:t> </a:t>
            </a:r>
            <a:r>
              <a:rPr lang="en-US" spc="-10"/>
              <a:t>attention</a:t>
            </a:r>
            <a:r>
              <a:rPr lang="en-US" spc="-90"/>
              <a:t> </a:t>
            </a:r>
            <a:r>
              <a:rPr lang="en-US" spc="-10"/>
              <a:t>of</a:t>
            </a:r>
            <a:r>
              <a:rPr lang="en-US" spc="-90"/>
              <a:t> </a:t>
            </a:r>
            <a:r>
              <a:rPr lang="en-US" spc="-10"/>
              <a:t>professional</a:t>
            </a:r>
            <a:r>
              <a:rPr lang="en-US" spc="-90"/>
              <a:t> </a:t>
            </a:r>
            <a:r>
              <a:rPr lang="en-US" spc="-10"/>
              <a:t>clients,</a:t>
            </a:r>
            <a:r>
              <a:rPr lang="en-US" spc="-90"/>
              <a:t> </a:t>
            </a:r>
            <a:r>
              <a:rPr lang="en-US" spc="-10"/>
              <a:t>investment</a:t>
            </a:r>
            <a:r>
              <a:rPr lang="en-US" spc="-90"/>
              <a:t> </a:t>
            </a:r>
            <a:r>
              <a:rPr lang="en-US" spc="-10"/>
              <a:t>services</a:t>
            </a:r>
            <a:r>
              <a:rPr lang="en-US" spc="-90"/>
              <a:t> </a:t>
            </a:r>
            <a:r>
              <a:rPr lang="en-US" spc="-10"/>
              <a:t>providers</a:t>
            </a:r>
            <a:r>
              <a:rPr lang="en-US" spc="-90"/>
              <a:t> </a:t>
            </a:r>
            <a:r>
              <a:rPr lang="en-US"/>
              <a:t>and</a:t>
            </a:r>
            <a:r>
              <a:rPr lang="en-US" spc="-90"/>
              <a:t> </a:t>
            </a:r>
            <a:r>
              <a:rPr lang="en-US" spc="-10"/>
              <a:t>any</a:t>
            </a:r>
            <a:r>
              <a:rPr lang="en-US" spc="-90"/>
              <a:t> </a:t>
            </a:r>
            <a:r>
              <a:rPr lang="en-US" spc="-10"/>
              <a:t>other</a:t>
            </a:r>
            <a:r>
              <a:rPr lang="en-US" spc="-90"/>
              <a:t> </a:t>
            </a:r>
            <a:r>
              <a:rPr lang="en-US" spc="-10"/>
              <a:t>professional</a:t>
            </a:r>
            <a:r>
              <a:rPr lang="en-US" spc="-90"/>
              <a:t> </a:t>
            </a:r>
            <a:r>
              <a:rPr lang="en-US" spc="-10"/>
              <a:t>of</a:t>
            </a:r>
            <a:r>
              <a:rPr lang="en-US" spc="-90"/>
              <a:t> </a:t>
            </a:r>
            <a:r>
              <a:rPr lang="en-US"/>
              <a:t>the</a:t>
            </a:r>
            <a:r>
              <a:rPr lang="en-US" spc="-90"/>
              <a:t> </a:t>
            </a:r>
            <a:r>
              <a:rPr lang="en-US"/>
              <a:t>financial</a:t>
            </a:r>
            <a:r>
              <a:rPr lang="en-US" spc="-90"/>
              <a:t> </a:t>
            </a:r>
            <a:r>
              <a:rPr lang="en-US" spc="-10"/>
              <a:t>industry</a:t>
            </a:r>
            <a:endParaRPr lang="en-US" spc="-10" dirty="0"/>
          </a:p>
        </p:txBody>
      </p:sp>
      <p:sp>
        <p:nvSpPr>
          <p:cNvPr id="6" name="Slide Number Placeholder 5"/>
          <p:cNvSpPr>
            <a:spLocks noGrp="1"/>
          </p:cNvSpPr>
          <p:nvPr>
            <p:ph type="sldNum" sz="quarter" idx="4"/>
          </p:nvPr>
        </p:nvSpPr>
        <p:spPr>
          <a:xfrm>
            <a:off x="459000" y="9504000"/>
            <a:ext cx="153000" cy="264000"/>
          </a:xfrm>
          <a:prstGeom prst="rect">
            <a:avLst/>
          </a:prstGeom>
        </p:spPr>
        <p:txBody>
          <a:bodyPr vert="horz" lIns="0" tIns="0" rIns="0" bIns="0" rtlCol="0" anchor="t" anchorCtr="0"/>
          <a:lstStyle>
            <a:lvl1pPr algn="l">
              <a:defRPr sz="680">
                <a:solidFill>
                  <a:schemeClr val="tx1"/>
                </a:solidFill>
              </a:defRPr>
            </a:lvl1pPr>
          </a:lstStyle>
          <a:p>
            <a:fld id="{B6F15528-21DE-4FAA-801E-634DDDAF4B2B}" type="slidenum">
              <a:rPr lang="fr-FR" smtClean="0"/>
              <a:t>‹#›</a:t>
            </a:fld>
            <a:endParaRPr lang="fr-FR"/>
          </a:p>
        </p:txBody>
      </p:sp>
      <p:sp>
        <p:nvSpPr>
          <p:cNvPr id="7" name="Rectangle 6"/>
          <p:cNvSpPr/>
          <p:nvPr/>
        </p:nvSpPr>
        <p:spPr>
          <a:xfrm>
            <a:off x="459000" y="792000"/>
            <a:ext cx="428400" cy="528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cxnSp>
        <p:nvCxnSpPr>
          <p:cNvPr id="9" name="Connecteur droit 8"/>
          <p:cNvCxnSpPr/>
          <p:nvPr/>
        </p:nvCxnSpPr>
        <p:spPr>
          <a:xfrm>
            <a:off x="611395" y="9508135"/>
            <a:ext cx="0" cy="1725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59000" y="9134400"/>
            <a:ext cx="428400" cy="528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0661927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777240" rtl="0" eaLnBrk="1" latinLnBrk="0" hangingPunct="1">
        <a:lnSpc>
          <a:spcPct val="90000"/>
        </a:lnSpc>
        <a:spcBef>
          <a:spcPct val="0"/>
        </a:spcBef>
        <a:buNone/>
        <a:defRPr sz="2040" b="1" kern="1200" spc="43" baseline="0">
          <a:solidFill>
            <a:schemeClr val="tx1"/>
          </a:solidFill>
          <a:latin typeface="+mj-lt"/>
          <a:ea typeface="+mj-ea"/>
          <a:cs typeface="+mj-cs"/>
        </a:defRPr>
      </a:lvl1pPr>
    </p:titleStyle>
    <p:bodyStyle>
      <a:lvl1pPr marL="190262" indent="-184865" algn="l" defTabSz="777240" rtl="0" eaLnBrk="1" latinLnBrk="0" hangingPunct="1">
        <a:lnSpc>
          <a:spcPct val="100000"/>
        </a:lnSpc>
        <a:spcBef>
          <a:spcPts val="850"/>
        </a:spcBef>
        <a:buClr>
          <a:schemeClr val="accent1"/>
        </a:buClr>
        <a:buSzPct val="130000"/>
        <a:buFont typeface="CambriaMath" charset="0"/>
        <a:buChar char="⎯"/>
        <a:tabLst/>
        <a:defRPr sz="1360" kern="1200">
          <a:solidFill>
            <a:schemeClr val="tx2"/>
          </a:solidFill>
          <a:latin typeface="+mn-lt"/>
          <a:ea typeface="+mn-ea"/>
          <a:cs typeface="+mn-cs"/>
        </a:defRPr>
      </a:lvl1pPr>
      <a:lvl2pPr marL="341392" indent="-151130" algn="l" defTabSz="777240" rtl="0" eaLnBrk="1" latinLnBrk="0" hangingPunct="1">
        <a:lnSpc>
          <a:spcPct val="100000"/>
        </a:lnSpc>
        <a:spcBef>
          <a:spcPts val="425"/>
        </a:spcBef>
        <a:buClr>
          <a:schemeClr val="accent2"/>
        </a:buClr>
        <a:buFont typeface="CambriaMath" charset="0"/>
        <a:buChar char="⎯"/>
        <a:tabLst/>
        <a:defRPr sz="1190" kern="1200">
          <a:solidFill>
            <a:schemeClr val="tx2"/>
          </a:solidFill>
          <a:latin typeface="+mn-lt"/>
          <a:ea typeface="+mn-ea"/>
          <a:cs typeface="+mn-cs"/>
        </a:defRPr>
      </a:lvl2pPr>
      <a:lvl3pPr marL="492522" indent="-111999" algn="l" defTabSz="777240" rtl="0" eaLnBrk="1" latinLnBrk="0" hangingPunct="1">
        <a:lnSpc>
          <a:spcPct val="100000"/>
        </a:lnSpc>
        <a:spcBef>
          <a:spcPts val="425"/>
        </a:spcBef>
        <a:buClr>
          <a:schemeClr val="accent2"/>
        </a:buClr>
        <a:buFont typeface="LucidaGrande-Bold" charset="0"/>
        <a:buChar char="⁃"/>
        <a:tabLst/>
        <a:defRPr sz="1020" kern="1200">
          <a:solidFill>
            <a:schemeClr val="tx2"/>
          </a:solidFill>
          <a:latin typeface="+mn-lt"/>
          <a:ea typeface="+mn-ea"/>
          <a:cs typeface="+mn-cs"/>
        </a:defRPr>
      </a:lvl3pPr>
      <a:lvl4pPr marL="6747" indent="0" algn="l" defTabSz="777240" rtl="0" eaLnBrk="1" latinLnBrk="0" hangingPunct="1">
        <a:lnSpc>
          <a:spcPct val="100000"/>
        </a:lnSpc>
        <a:spcBef>
          <a:spcPts val="425"/>
        </a:spcBef>
        <a:buFont typeface="Arial" charset="0"/>
        <a:buNone/>
        <a:tabLst/>
        <a:defRPr sz="1020" kern="1200">
          <a:solidFill>
            <a:schemeClr val="tx1"/>
          </a:solidFill>
          <a:latin typeface="+mn-lt"/>
          <a:ea typeface="+mn-ea"/>
          <a:cs typeface="+mn-cs"/>
        </a:defRPr>
      </a:lvl4pPr>
      <a:lvl5pPr marL="6747" indent="0" algn="l" defTabSz="777240" rtl="0" eaLnBrk="1" latinLnBrk="0" hangingPunct="1">
        <a:lnSpc>
          <a:spcPct val="100000"/>
        </a:lnSpc>
        <a:spcBef>
          <a:spcPts val="425"/>
        </a:spcBef>
        <a:buFont typeface="Arial" charset="0"/>
        <a:buNone/>
        <a:tabLst/>
        <a:defRPr sz="1020" kern="1200">
          <a:solidFill>
            <a:schemeClr val="accent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bg object 16">
            <a:extLst>
              <a:ext uri="{FF2B5EF4-FFF2-40B4-BE49-F238E27FC236}">
                <a16:creationId xmlns:a16="http://schemas.microsoft.com/office/drawing/2014/main" id="{F2429AD0-D85F-4D61-0370-4D9F93EEFB1F}"/>
              </a:ext>
            </a:extLst>
          </p:cNvPr>
          <p:cNvSpPr/>
          <p:nvPr userDrawn="1"/>
        </p:nvSpPr>
        <p:spPr>
          <a:xfrm>
            <a:off x="0" y="0"/>
            <a:ext cx="7773052" cy="847086"/>
          </a:xfrm>
          <a:custGeom>
            <a:avLst/>
            <a:gdLst/>
            <a:ahLst/>
            <a:cxnLst/>
            <a:rect l="l" t="t" r="r" b="b"/>
            <a:pathLst>
              <a:path w="7560309" h="900430">
                <a:moveTo>
                  <a:pt x="7559992" y="0"/>
                </a:moveTo>
                <a:lnTo>
                  <a:pt x="0" y="0"/>
                </a:lnTo>
                <a:lnTo>
                  <a:pt x="0" y="899998"/>
                </a:lnTo>
                <a:lnTo>
                  <a:pt x="7559992" y="899998"/>
                </a:lnTo>
                <a:lnTo>
                  <a:pt x="7559992" y="0"/>
                </a:lnTo>
                <a:close/>
              </a:path>
            </a:pathLst>
          </a:custGeom>
          <a:solidFill>
            <a:srgbClr val="001C4B"/>
          </a:solidFill>
        </p:spPr>
        <p:txBody>
          <a:bodyPr wrap="square" lIns="0" tIns="0" rIns="0" bIns="0" rtlCol="0"/>
          <a:lstStyle/>
          <a:p>
            <a:endParaRPr sz="1693"/>
          </a:p>
        </p:txBody>
      </p:sp>
      <p:pic>
        <p:nvPicPr>
          <p:cNvPr id="15" name="Graphique 14">
            <a:extLst>
              <a:ext uri="{FF2B5EF4-FFF2-40B4-BE49-F238E27FC236}">
                <a16:creationId xmlns:a16="http://schemas.microsoft.com/office/drawing/2014/main" id="{A6B04A37-5CA1-C47B-7544-CD9B7BD65DBA}"/>
              </a:ext>
            </a:extLst>
          </p:cNvPr>
          <p:cNvPicPr>
            <a:picLocks noChangeAspect="1"/>
          </p:cNvPicPr>
          <p:nvPr userDrawn="1"/>
        </p:nvPicPr>
        <p:blipFill>
          <a:blip r:embed="rId5">
            <a:extLst>
              <a:ext uri="{96DAC541-7B7A-43D3-8B79-37D633B846F1}">
                <asvg:svgBlip xmlns:asvg="http://schemas.microsoft.com/office/drawing/2016/SVG/main" r:embed="rId6"/>
              </a:ext>
            </a:extLst>
          </a:blip>
          <a:srcRect l="841" r="802"/>
          <a:stretch/>
        </p:blipFill>
        <p:spPr>
          <a:xfrm>
            <a:off x="0" y="346308"/>
            <a:ext cx="7772734" cy="308042"/>
          </a:xfrm>
          <a:prstGeom prst="rect">
            <a:avLst/>
          </a:prstGeom>
        </p:spPr>
      </p:pic>
      <p:sp>
        <p:nvSpPr>
          <p:cNvPr id="2" name="Title Placeholder 1"/>
          <p:cNvSpPr>
            <a:spLocks noGrp="1"/>
          </p:cNvSpPr>
          <p:nvPr>
            <p:ph type="title"/>
          </p:nvPr>
        </p:nvSpPr>
        <p:spPr>
          <a:xfrm>
            <a:off x="554880" y="1355462"/>
            <a:ext cx="6660711" cy="683801"/>
          </a:xfrm>
          <a:prstGeom prst="rect">
            <a:avLst/>
          </a:prstGeom>
        </p:spPr>
        <p:txBody>
          <a:bodyPr vert="horz" lIns="0" tIns="0" rIns="0" bIns="0" rtlCol="0" anchor="t" anchorCtr="0">
            <a:noAutofit/>
          </a:bodyPr>
          <a:lstStyle/>
          <a:p>
            <a:r>
              <a:rPr lang="fr-FR" noProof="0" dirty="0"/>
              <a:t>Modifiez le style du titre</a:t>
            </a:r>
          </a:p>
        </p:txBody>
      </p:sp>
      <p:sp>
        <p:nvSpPr>
          <p:cNvPr id="3" name="Text Placeholder 2"/>
          <p:cNvSpPr>
            <a:spLocks noGrp="1"/>
          </p:cNvSpPr>
          <p:nvPr>
            <p:ph type="body" idx="1"/>
          </p:nvPr>
        </p:nvSpPr>
        <p:spPr>
          <a:xfrm>
            <a:off x="554880" y="2395664"/>
            <a:ext cx="6660712" cy="6789826"/>
          </a:xfrm>
          <a:prstGeom prst="rect">
            <a:avLst/>
          </a:prstGeom>
        </p:spPr>
        <p:txBody>
          <a:bodyPr vert="horz" lIns="0" tIns="0" rIns="0" bIns="0" rtlCol="0">
            <a:no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Tree>
    <p:extLst>
      <p:ext uri="{BB962C8B-B14F-4D97-AF65-F5344CB8AC3E}">
        <p14:creationId xmlns:p14="http://schemas.microsoft.com/office/powerpoint/2010/main" val="143608553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dt="0"/>
  <p:txStyles>
    <p:titleStyle>
      <a:lvl1pPr algn="l" defTabSz="711170" rtl="0" eaLnBrk="1" latinLnBrk="0" hangingPunct="1">
        <a:lnSpc>
          <a:spcPct val="90000"/>
        </a:lnSpc>
        <a:spcBef>
          <a:spcPct val="0"/>
        </a:spcBef>
        <a:buNone/>
        <a:defRPr sz="2489" b="1" kern="1200" spc="40" baseline="0">
          <a:solidFill>
            <a:schemeClr val="tx1"/>
          </a:solidFill>
          <a:latin typeface="+mj-lt"/>
          <a:ea typeface="+mj-ea"/>
          <a:cs typeface="+mj-cs"/>
        </a:defRPr>
      </a:lvl1pPr>
    </p:titleStyle>
    <p:bodyStyle>
      <a:lvl1pPr marL="238715" indent="-233776" algn="l" defTabSz="711170" rtl="0" eaLnBrk="1" latinLnBrk="0" hangingPunct="1">
        <a:lnSpc>
          <a:spcPct val="100000"/>
        </a:lnSpc>
        <a:spcBef>
          <a:spcPts val="778"/>
        </a:spcBef>
        <a:buClr>
          <a:schemeClr val="accent1"/>
        </a:buClr>
        <a:buSzPct val="130000"/>
        <a:buFont typeface="CambriaMath" charset="0"/>
        <a:buChar char="⎯"/>
        <a:tabLst/>
        <a:defRPr sz="1660" b="0" i="0" kern="1200">
          <a:solidFill>
            <a:srgbClr val="001C4B"/>
          </a:solidFill>
          <a:latin typeface="Noto Sans" panose="020B0502040504020204" pitchFamily="34" charset="0"/>
          <a:ea typeface="Noto Sans" panose="020B0502040504020204" pitchFamily="34" charset="0"/>
          <a:cs typeface="Noto Sans" panose="020B0502040504020204" pitchFamily="34" charset="0"/>
        </a:defRPr>
      </a:lvl1pPr>
      <a:lvl2pPr marL="465906" indent="-190972" algn="l" defTabSz="711170" rtl="0" eaLnBrk="1" latinLnBrk="0" hangingPunct="1">
        <a:lnSpc>
          <a:spcPct val="100000"/>
        </a:lnSpc>
        <a:spcBef>
          <a:spcPts val="389"/>
        </a:spcBef>
        <a:buClr>
          <a:schemeClr val="accent2"/>
        </a:buClr>
        <a:buFont typeface="CambriaMath" charset="0"/>
        <a:buChar char="⎯"/>
        <a:tabLst/>
        <a:defRPr sz="1660" b="0" i="0" kern="1200">
          <a:solidFill>
            <a:schemeClr val="bg2">
              <a:lumMod val="10000"/>
            </a:schemeClr>
          </a:solidFill>
          <a:latin typeface="Noto Sans" panose="020B0502040504020204" pitchFamily="34" charset="0"/>
          <a:ea typeface="Noto Sans" panose="020B0502040504020204" pitchFamily="34" charset="0"/>
          <a:cs typeface="Noto Sans" panose="020B0502040504020204" pitchFamily="34" charset="0"/>
        </a:defRPr>
      </a:lvl2pPr>
      <a:lvl3pPr marL="609133" indent="-95486" algn="l" defTabSz="711170" rtl="0" eaLnBrk="1" latinLnBrk="0" hangingPunct="1">
        <a:lnSpc>
          <a:spcPct val="100000"/>
        </a:lnSpc>
        <a:spcBef>
          <a:spcPts val="389"/>
        </a:spcBef>
        <a:buClr>
          <a:schemeClr val="accent2"/>
        </a:buClr>
        <a:buFont typeface="LucidaGrande-Bold" charset="0"/>
        <a:buChar char="⁃"/>
        <a:tabLst/>
        <a:defRPr sz="1245" b="0" i="0" kern="1200">
          <a:solidFill>
            <a:schemeClr val="bg2">
              <a:lumMod val="10000"/>
            </a:schemeClr>
          </a:solidFill>
          <a:latin typeface="Noto Sans" panose="020B0502040504020204" pitchFamily="34" charset="0"/>
          <a:ea typeface="Noto Sans" panose="020B0502040504020204" pitchFamily="34" charset="0"/>
          <a:cs typeface="Noto Sans" panose="020B0502040504020204" pitchFamily="34" charset="0"/>
        </a:defRPr>
      </a:lvl3pPr>
      <a:lvl4pPr marL="6174" indent="0" algn="l" defTabSz="711170" rtl="0" eaLnBrk="1" latinLnBrk="0" hangingPunct="1">
        <a:lnSpc>
          <a:spcPct val="100000"/>
        </a:lnSpc>
        <a:spcBef>
          <a:spcPts val="389"/>
        </a:spcBef>
        <a:buFont typeface="Arial" charset="0"/>
        <a:buNone/>
        <a:tabLst/>
        <a:defRPr sz="1245" b="0"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6174" indent="0" algn="l" defTabSz="711170" rtl="0" eaLnBrk="1" latinLnBrk="0" hangingPunct="1">
        <a:lnSpc>
          <a:spcPct val="100000"/>
        </a:lnSpc>
        <a:spcBef>
          <a:spcPts val="389"/>
        </a:spcBef>
        <a:buFont typeface="Arial" charset="0"/>
        <a:buNone/>
        <a:tabLst/>
        <a:defRPr sz="1245" b="0" i="0" kern="1200">
          <a:solidFill>
            <a:schemeClr val="accent1"/>
          </a:solidFill>
          <a:latin typeface="Noto Sans" panose="020B0502040504020204" pitchFamily="34" charset="0"/>
          <a:ea typeface="Noto Sans" panose="020B0502040504020204" pitchFamily="34" charset="0"/>
          <a:cs typeface="Noto Sans" panose="020B0502040504020204" pitchFamily="34" charset="0"/>
        </a:defRPr>
      </a:lvl5pPr>
      <a:lvl6pPr marL="1955716" indent="-177791" algn="l" defTabSz="711170" rtl="0" eaLnBrk="1" latinLnBrk="0" hangingPunct="1">
        <a:lnSpc>
          <a:spcPct val="90000"/>
        </a:lnSpc>
        <a:spcBef>
          <a:spcPts val="389"/>
        </a:spcBef>
        <a:buFont typeface="Arial" panose="020B0604020202020204" pitchFamily="34" charset="0"/>
        <a:buChar char="•"/>
        <a:defRPr sz="1400" kern="1200">
          <a:solidFill>
            <a:schemeClr val="tx1"/>
          </a:solidFill>
          <a:latin typeface="+mn-lt"/>
          <a:ea typeface="+mn-ea"/>
          <a:cs typeface="+mn-cs"/>
        </a:defRPr>
      </a:lvl6pPr>
      <a:lvl7pPr marL="2311301" indent="-177791" algn="l" defTabSz="711170" rtl="0" eaLnBrk="1" latinLnBrk="0" hangingPunct="1">
        <a:lnSpc>
          <a:spcPct val="90000"/>
        </a:lnSpc>
        <a:spcBef>
          <a:spcPts val="389"/>
        </a:spcBef>
        <a:buFont typeface="Arial" panose="020B0604020202020204" pitchFamily="34" charset="0"/>
        <a:buChar char="•"/>
        <a:defRPr sz="1400" kern="1200">
          <a:solidFill>
            <a:schemeClr val="tx1"/>
          </a:solidFill>
          <a:latin typeface="+mn-lt"/>
          <a:ea typeface="+mn-ea"/>
          <a:cs typeface="+mn-cs"/>
        </a:defRPr>
      </a:lvl7pPr>
      <a:lvl8pPr marL="2666886" indent="-177791" algn="l" defTabSz="711170" rtl="0" eaLnBrk="1" latinLnBrk="0" hangingPunct="1">
        <a:lnSpc>
          <a:spcPct val="90000"/>
        </a:lnSpc>
        <a:spcBef>
          <a:spcPts val="389"/>
        </a:spcBef>
        <a:buFont typeface="Arial" panose="020B0604020202020204" pitchFamily="34" charset="0"/>
        <a:buChar char="•"/>
        <a:defRPr sz="1400" kern="1200">
          <a:solidFill>
            <a:schemeClr val="tx1"/>
          </a:solidFill>
          <a:latin typeface="+mn-lt"/>
          <a:ea typeface="+mn-ea"/>
          <a:cs typeface="+mn-cs"/>
        </a:defRPr>
      </a:lvl8pPr>
      <a:lvl9pPr marL="3022471" indent="-177791" algn="l" defTabSz="711170" rtl="0" eaLnBrk="1" latinLnBrk="0" hangingPunct="1">
        <a:lnSpc>
          <a:spcPct val="90000"/>
        </a:lnSpc>
        <a:spcBef>
          <a:spcPts val="389"/>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711170" rtl="0" eaLnBrk="1" latinLnBrk="0" hangingPunct="1">
        <a:defRPr sz="1400" kern="1200">
          <a:solidFill>
            <a:schemeClr val="tx1"/>
          </a:solidFill>
          <a:latin typeface="+mn-lt"/>
          <a:ea typeface="+mn-ea"/>
          <a:cs typeface="+mn-cs"/>
        </a:defRPr>
      </a:lvl1pPr>
      <a:lvl2pPr marL="355586" algn="l" defTabSz="711170" rtl="0" eaLnBrk="1" latinLnBrk="0" hangingPunct="1">
        <a:defRPr sz="1400" kern="1200">
          <a:solidFill>
            <a:schemeClr val="tx1"/>
          </a:solidFill>
          <a:latin typeface="+mn-lt"/>
          <a:ea typeface="+mn-ea"/>
          <a:cs typeface="+mn-cs"/>
        </a:defRPr>
      </a:lvl2pPr>
      <a:lvl3pPr marL="711170" algn="l" defTabSz="711170" rtl="0" eaLnBrk="1" latinLnBrk="0" hangingPunct="1">
        <a:defRPr sz="1400" kern="1200">
          <a:solidFill>
            <a:schemeClr val="tx1"/>
          </a:solidFill>
          <a:latin typeface="+mn-lt"/>
          <a:ea typeface="+mn-ea"/>
          <a:cs typeface="+mn-cs"/>
        </a:defRPr>
      </a:lvl3pPr>
      <a:lvl4pPr marL="1066755" algn="l" defTabSz="711170" rtl="0" eaLnBrk="1" latinLnBrk="0" hangingPunct="1">
        <a:defRPr sz="1400" kern="1200">
          <a:solidFill>
            <a:schemeClr val="tx1"/>
          </a:solidFill>
          <a:latin typeface="+mn-lt"/>
          <a:ea typeface="+mn-ea"/>
          <a:cs typeface="+mn-cs"/>
        </a:defRPr>
      </a:lvl4pPr>
      <a:lvl5pPr marL="1422340" algn="l" defTabSz="711170" rtl="0" eaLnBrk="1" latinLnBrk="0" hangingPunct="1">
        <a:defRPr sz="1400" kern="1200">
          <a:solidFill>
            <a:schemeClr val="tx1"/>
          </a:solidFill>
          <a:latin typeface="+mn-lt"/>
          <a:ea typeface="+mn-ea"/>
          <a:cs typeface="+mn-cs"/>
        </a:defRPr>
      </a:lvl5pPr>
      <a:lvl6pPr marL="1777925" algn="l" defTabSz="711170" rtl="0" eaLnBrk="1" latinLnBrk="0" hangingPunct="1">
        <a:defRPr sz="1400" kern="1200">
          <a:solidFill>
            <a:schemeClr val="tx1"/>
          </a:solidFill>
          <a:latin typeface="+mn-lt"/>
          <a:ea typeface="+mn-ea"/>
          <a:cs typeface="+mn-cs"/>
        </a:defRPr>
      </a:lvl6pPr>
      <a:lvl7pPr marL="2133509" algn="l" defTabSz="711170" rtl="0" eaLnBrk="1" latinLnBrk="0" hangingPunct="1">
        <a:defRPr sz="1400" kern="1200">
          <a:solidFill>
            <a:schemeClr val="tx1"/>
          </a:solidFill>
          <a:latin typeface="+mn-lt"/>
          <a:ea typeface="+mn-ea"/>
          <a:cs typeface="+mn-cs"/>
        </a:defRPr>
      </a:lvl7pPr>
      <a:lvl8pPr marL="2489094" algn="l" defTabSz="711170" rtl="0" eaLnBrk="1" latinLnBrk="0" hangingPunct="1">
        <a:defRPr sz="1400" kern="1200">
          <a:solidFill>
            <a:schemeClr val="tx1"/>
          </a:solidFill>
          <a:latin typeface="+mn-lt"/>
          <a:ea typeface="+mn-ea"/>
          <a:cs typeface="+mn-cs"/>
        </a:defRPr>
      </a:lvl8pPr>
      <a:lvl9pPr marL="2844679" algn="l" defTabSz="71117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75ADD-4077-FCD4-F3C5-728D0B9CEA64}"/>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3501F64E-910F-1666-0390-98DF7377F5BF}"/>
              </a:ext>
            </a:extLst>
          </p:cNvPr>
          <p:cNvSpPr/>
          <p:nvPr/>
        </p:nvSpPr>
        <p:spPr>
          <a:xfrm>
            <a:off x="-1" y="1"/>
            <a:ext cx="7779144" cy="1938838"/>
          </a:xfrm>
          <a:prstGeom prst="rect">
            <a:avLst/>
          </a:prstGeom>
          <a:solidFill>
            <a:srgbClr val="001C4B"/>
          </a:solidFill>
          <a:ln w="25400" cap="flat" cmpd="sng" algn="ctr">
            <a:noFill/>
            <a:prstDash val="solid"/>
          </a:ln>
          <a:effectLst/>
        </p:spPr>
        <p:txBody>
          <a:bodyPr lIns="90000" tIns="0" rIns="0" bIns="0" rtlCol="0" anchor="b"/>
          <a:lstStyle/>
          <a:p>
            <a:pPr marL="360363" marR="0" lvl="0" indent="0" algn="l" defTabSz="995507"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pic>
        <p:nvPicPr>
          <p:cNvPr id="12" name="Picture 11">
            <a:extLst>
              <a:ext uri="{FF2B5EF4-FFF2-40B4-BE49-F238E27FC236}">
                <a16:creationId xmlns:a16="http://schemas.microsoft.com/office/drawing/2014/main" id="{27EC3B6A-D01D-F931-1DE0-F1D4EFD19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727"/>
            <a:ext cx="7779144" cy="2002932"/>
          </a:xfrm>
          <a:prstGeom prst="rect">
            <a:avLst/>
          </a:prstGeom>
        </p:spPr>
      </p:pic>
      <p:sp>
        <p:nvSpPr>
          <p:cNvPr id="56" name="TextBox 55">
            <a:extLst>
              <a:ext uri="{FF2B5EF4-FFF2-40B4-BE49-F238E27FC236}">
                <a16:creationId xmlns:a16="http://schemas.microsoft.com/office/drawing/2014/main" id="{BF30753E-5AAD-A3BF-45DD-F1ECC21C05BC}"/>
              </a:ext>
            </a:extLst>
          </p:cNvPr>
          <p:cNvSpPr txBox="1"/>
          <p:nvPr/>
        </p:nvSpPr>
        <p:spPr>
          <a:xfrm>
            <a:off x="407215" y="5331339"/>
            <a:ext cx="7060385" cy="4108817"/>
          </a:xfrm>
          <a:prstGeom prst="rect">
            <a:avLst/>
          </a:prstGeom>
          <a:noFill/>
        </p:spPr>
        <p:txBody>
          <a:bodyPr wrap="square" rtlCol="0">
            <a:spAutoFit/>
          </a:bodyPr>
          <a:lstStyle/>
          <a:p>
            <a:pPr algn="just"/>
            <a:r>
              <a:rPr lang="fr-FR" sz="1300" b="1" dirty="0">
                <a:solidFill>
                  <a:srgbClr val="001C4B"/>
                </a:solidFill>
                <a:latin typeface="Noto Sans Light" panose="020B0502040504020204"/>
                <a:ea typeface="SimHei" panose="02010609060101010101" pitchFamily="49" charset="-122"/>
              </a:rPr>
              <a:t>Cependant, nous considérons que le contexte demeure favorable aux marchés du crédit</a:t>
            </a:r>
            <a:r>
              <a:rPr lang="fr-FR" sz="1300" dirty="0">
                <a:solidFill>
                  <a:srgbClr val="001C4B"/>
                </a:solidFill>
                <a:latin typeface="Noto Sans Light" panose="020B0502040504020204"/>
                <a:ea typeface="SimHei" panose="02010609060101010101" pitchFamily="49" charset="-122"/>
              </a:rPr>
              <a:t>. </a:t>
            </a:r>
          </a:p>
          <a:p>
            <a:pPr algn="just"/>
            <a:endParaRPr lang="fr-FR" sz="1300" dirty="0">
              <a:solidFill>
                <a:srgbClr val="001C4B"/>
              </a:solidFill>
              <a:latin typeface="Noto Sans Light" panose="020B0502040504020204"/>
              <a:ea typeface="SimHei" panose="02010609060101010101" pitchFamily="49" charset="-122"/>
            </a:endParaRPr>
          </a:p>
          <a:p>
            <a:pPr marL="285750" indent="-285750" algn="just">
              <a:buFont typeface="Arial" panose="020B0604020202020204" pitchFamily="34" charset="0"/>
              <a:buChar char="•"/>
            </a:pPr>
            <a:r>
              <a:rPr lang="fr-FR" sz="1300" dirty="0">
                <a:solidFill>
                  <a:srgbClr val="001C4B"/>
                </a:solidFill>
                <a:latin typeface="Noto Sans Light" panose="020B0502040504020204"/>
                <a:ea typeface="SimHei" panose="02010609060101010101" pitchFamily="49" charset="-122"/>
              </a:rPr>
              <a:t>L’activité économique aux États-Unis et en Europe reste résiliente. Les données économiques publiées continuent de surprendre positivement les investisseurs. Nous prévoyons une croissance de l’activité économique pour 2026 proche de 2 % aux États-Unis, tandis qu’en zone euro, elle devrait se stabiliser autour de 1 %.</a:t>
            </a:r>
          </a:p>
          <a:p>
            <a:pPr algn="just"/>
            <a:endParaRPr lang="fr-FR" sz="1200" dirty="0">
              <a:solidFill>
                <a:srgbClr val="001C4B"/>
              </a:solidFill>
              <a:latin typeface="Noto Sans Light" panose="020B0502040504020204"/>
              <a:ea typeface="SimHei" panose="02010609060101010101" pitchFamily="49" charset="-122"/>
            </a:endParaRPr>
          </a:p>
          <a:p>
            <a:pPr marL="285750" indent="-285750" algn="just">
              <a:buFont typeface="Arial" panose="020B0604020202020204" pitchFamily="34" charset="0"/>
              <a:buChar char="•"/>
            </a:pPr>
            <a:r>
              <a:rPr lang="fr-FR" sz="1300" dirty="0">
                <a:solidFill>
                  <a:srgbClr val="001C4B"/>
                </a:solidFill>
                <a:latin typeface="Noto Sans Light" panose="020B0502040504020204"/>
                <a:ea typeface="SimHei" panose="02010609060101010101" pitchFamily="49" charset="-122"/>
              </a:rPr>
              <a:t>De plus, nous pensons que la Fed et la BCE vont poursuivre leur cycle de baisse des taux. Nous anticipons un taux terminal pour la Fed à 3,25 %, dans un contexte de ralentissement du marché du travail. Nous attendons également deux nouvelles baisses de taux de la BCE, contrairement au marché qui est convaincu que le cycle de baisse des taux touche à sa fin.</a:t>
            </a:r>
          </a:p>
          <a:p>
            <a:pPr algn="just"/>
            <a:endParaRPr lang="fr-FR" sz="1300" dirty="0">
              <a:solidFill>
                <a:srgbClr val="001C4B"/>
              </a:solidFill>
              <a:latin typeface="Noto Sans Light" panose="020B0502040504020204"/>
              <a:ea typeface="SimHei" panose="02010609060101010101" pitchFamily="49" charset="-122"/>
            </a:endParaRPr>
          </a:p>
          <a:p>
            <a:pPr algn="just"/>
            <a:r>
              <a:rPr lang="fr-FR" sz="1300" b="1" dirty="0">
                <a:solidFill>
                  <a:srgbClr val="001C4B"/>
                </a:solidFill>
                <a:latin typeface="Noto Sans Light" panose="020B0502040504020204"/>
                <a:ea typeface="SimHei" panose="02010609060101010101" pitchFamily="49" charset="-122"/>
              </a:rPr>
              <a:t>Ces baisses de taux auront un impact positif sur le crédit, avec davantage de liquidité sur cette classe d'actifs</a:t>
            </a:r>
            <a:r>
              <a:rPr lang="fr-FR" sz="1300" dirty="0">
                <a:solidFill>
                  <a:srgbClr val="001C4B"/>
                </a:solidFill>
                <a:latin typeface="Noto Sans Light" panose="020B0502040504020204"/>
                <a:ea typeface="SimHei" panose="02010609060101010101" pitchFamily="49" charset="-122"/>
              </a:rPr>
              <a:t>. La demande reste forte sur les marchés de crédit américains et européens, avec une préférence marquée pour la qualité : les investisseurs cherchent des alternatives de rendement par rapport à la baisse des taux à court terme. À surveiller : les besoins de financement des entreprises américaines qui pourraient augmenter sensiblement avec une hausse des investissements et des fusions-acquisitions.</a:t>
            </a:r>
          </a:p>
          <a:p>
            <a:pPr algn="just"/>
            <a:endParaRPr lang="fr-FR" sz="1400" dirty="0">
              <a:solidFill>
                <a:schemeClr val="bg2">
                  <a:lumMod val="10000"/>
                </a:schemeClr>
              </a:solidFill>
              <a:latin typeface="Noto Sans Light" panose="020B0502040504020204"/>
              <a:ea typeface="SimHei" panose="02010609060101010101" pitchFamily="49" charset="-122"/>
            </a:endParaRPr>
          </a:p>
        </p:txBody>
      </p:sp>
      <p:sp>
        <p:nvSpPr>
          <p:cNvPr id="32" name="TextBox 31">
            <a:extLst>
              <a:ext uri="{FF2B5EF4-FFF2-40B4-BE49-F238E27FC236}">
                <a16:creationId xmlns:a16="http://schemas.microsoft.com/office/drawing/2014/main" id="{FDAB94A5-F753-AC91-B06F-F01A1EEA5542}"/>
              </a:ext>
            </a:extLst>
          </p:cNvPr>
          <p:cNvSpPr txBox="1"/>
          <p:nvPr/>
        </p:nvSpPr>
        <p:spPr>
          <a:xfrm>
            <a:off x="166359" y="1165485"/>
            <a:ext cx="6830081" cy="461665"/>
          </a:xfrm>
          <a:prstGeom prst="rect">
            <a:avLst/>
          </a:prstGeom>
          <a:noFill/>
        </p:spPr>
        <p:txBody>
          <a:bodyPr wrap="square">
            <a:spAutoFit/>
          </a:bodyPr>
          <a:lstStyle/>
          <a:p>
            <a:pPr algn="l" defTabSz="995507" rtl="0">
              <a:tabLst>
                <a:tab pos="6902450" algn="l"/>
              </a:tabLst>
              <a:defRPr/>
            </a:pPr>
            <a:r>
              <a:rPr lang="fr-FR" sz="2400" b="1" kern="1200" noProof="0" dirty="0">
                <a:solidFill>
                  <a:srgbClr val="FFFFFF"/>
                </a:solidFill>
                <a:latin typeface="Noto Sans" panose="020B0502040504020204" pitchFamily="34" charset="0"/>
                <a:ea typeface="Noto Sans" panose="020B0502040504020204" pitchFamily="34" charset="0"/>
                <a:cs typeface="Noto Sans" panose="020B0502040504020204" pitchFamily="34" charset="0"/>
              </a:rPr>
              <a:t>Point sur le marché </a:t>
            </a:r>
            <a:r>
              <a:rPr lang="fr-FR" sz="2400" b="1" noProof="0" dirty="0">
                <a:solidFill>
                  <a:srgbClr val="FFFFFF"/>
                </a:solidFill>
                <a:latin typeface="Noto Sans" panose="020B0502040504020204" pitchFamily="34" charset="0"/>
                <a:ea typeface="Noto Sans" panose="020B0502040504020204" pitchFamily="34" charset="0"/>
                <a:cs typeface="Noto Sans" panose="020B0502040504020204" pitchFamily="34" charset="0"/>
              </a:rPr>
              <a:t>crédit</a:t>
            </a:r>
            <a:r>
              <a:rPr lang="fr-FR" sz="2400" b="1" kern="1200" noProof="0" dirty="0">
                <a:solidFill>
                  <a:srgbClr val="FFFFFF"/>
                </a:solidFill>
                <a:latin typeface="Noto Sans" panose="020B0502040504020204" pitchFamily="34" charset="0"/>
                <a:ea typeface="Noto Sans" panose="020B0502040504020204" pitchFamily="34" charset="0"/>
                <a:cs typeface="Noto Sans" panose="020B0502040504020204" pitchFamily="34" charset="0"/>
              </a:rPr>
              <a:t> €</a:t>
            </a:r>
          </a:p>
        </p:txBody>
      </p:sp>
      <p:sp>
        <p:nvSpPr>
          <p:cNvPr id="64" name="TextBox 63">
            <a:extLst>
              <a:ext uri="{FF2B5EF4-FFF2-40B4-BE49-F238E27FC236}">
                <a16:creationId xmlns:a16="http://schemas.microsoft.com/office/drawing/2014/main" id="{C6C54778-5630-97FE-F088-1BA840C6C605}"/>
              </a:ext>
            </a:extLst>
          </p:cNvPr>
          <p:cNvSpPr txBox="1"/>
          <p:nvPr/>
        </p:nvSpPr>
        <p:spPr>
          <a:xfrm>
            <a:off x="150438" y="348957"/>
            <a:ext cx="1524000" cy="246221"/>
          </a:xfrm>
          <a:prstGeom prst="rect">
            <a:avLst/>
          </a:prstGeom>
          <a:noFill/>
        </p:spPr>
        <p:txBody>
          <a:bodyPr wrap="square" rtlCol="0">
            <a:spAutoFit/>
          </a:bodyPr>
          <a:lstStyle/>
          <a:p>
            <a:r>
              <a:rPr lang="fr-FR" sz="1000" b="1" noProof="0" dirty="0">
                <a:solidFill>
                  <a:schemeClr val="bg1"/>
                </a:solidFill>
                <a:latin typeface="Noto Sans" panose="020B0502040504020204" pitchFamily="34" charset="0"/>
                <a:ea typeface="Noto Sans" panose="020B0502040504020204" pitchFamily="34" charset="0"/>
                <a:cs typeface="Noto Sans" panose="020B0502040504020204" pitchFamily="34" charset="0"/>
              </a:rPr>
              <a:t>#4 / Novembre 2025</a:t>
            </a:r>
          </a:p>
        </p:txBody>
      </p:sp>
      <p:sp>
        <p:nvSpPr>
          <p:cNvPr id="70" name="Footer Placeholder 69">
            <a:extLst>
              <a:ext uri="{FF2B5EF4-FFF2-40B4-BE49-F238E27FC236}">
                <a16:creationId xmlns:a16="http://schemas.microsoft.com/office/drawing/2014/main" id="{5A83532B-43AD-6333-2DF8-B1AFBB55A5D6}"/>
              </a:ext>
            </a:extLst>
          </p:cNvPr>
          <p:cNvSpPr>
            <a:spLocks noGrp="1"/>
          </p:cNvSpPr>
          <p:nvPr>
            <p:ph type="ftr" sz="quarter" idx="5"/>
          </p:nvPr>
        </p:nvSpPr>
        <p:spPr/>
        <p:txBody>
          <a:bodyPr/>
          <a:lstStyle/>
          <a:p>
            <a:pPr marL="12700">
              <a:lnSpc>
                <a:spcPct val="100000"/>
              </a:lnSpc>
              <a:spcBef>
                <a:spcPts val="105"/>
              </a:spcBef>
            </a:pPr>
            <a:r>
              <a:rPr lang="fr-FR" sz="800" spc="-9" noProof="0" dirty="0">
                <a:solidFill>
                  <a:schemeClr val="tx1"/>
                </a:solidFill>
                <a:latin typeface="+mn-lt"/>
                <a:cs typeface="+mn-cs"/>
              </a:rPr>
              <a:t>1 | Communication marketing destinée exclusivement aux clients professionnels</a:t>
            </a:r>
          </a:p>
        </p:txBody>
      </p:sp>
      <p:sp>
        <p:nvSpPr>
          <p:cNvPr id="3" name="Rectangle 2">
            <a:extLst>
              <a:ext uri="{FF2B5EF4-FFF2-40B4-BE49-F238E27FC236}">
                <a16:creationId xmlns:a16="http://schemas.microsoft.com/office/drawing/2014/main" id="{66FFE127-8610-D437-318F-5CFB6751E98F}"/>
              </a:ext>
            </a:extLst>
          </p:cNvPr>
          <p:cNvSpPr/>
          <p:nvPr/>
        </p:nvSpPr>
        <p:spPr>
          <a:xfrm>
            <a:off x="496977" y="2359107"/>
            <a:ext cx="2500452" cy="2689828"/>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4">
            <a:extLst>
              <a:ext uri="{FF2B5EF4-FFF2-40B4-BE49-F238E27FC236}">
                <a16:creationId xmlns:a16="http://schemas.microsoft.com/office/drawing/2014/main" id="{F6099CBD-338C-B66F-1814-CE8ECBA5AC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7543" y="2880084"/>
            <a:ext cx="726672" cy="900136"/>
          </a:xfrm>
          <a:prstGeom prst="rect">
            <a:avLst/>
          </a:prstGeom>
        </p:spPr>
      </p:pic>
      <p:pic>
        <p:nvPicPr>
          <p:cNvPr id="6" name="Espace réservé pour une image  14" descr="Une image contenant Visage humain, personne, sourcil, sourire&#10;&#10;Le contenu généré par l’IA peut être incorrect.">
            <a:extLst>
              <a:ext uri="{FF2B5EF4-FFF2-40B4-BE49-F238E27FC236}">
                <a16:creationId xmlns:a16="http://schemas.microsoft.com/office/drawing/2014/main" id="{C97239B4-B4F6-3D8D-F001-00ADF32753F2}"/>
              </a:ext>
            </a:extLst>
          </p:cNvPr>
          <p:cNvPicPr>
            <a:picLocks noChangeAspect="1"/>
          </p:cNvPicPr>
          <p:nvPr/>
        </p:nvPicPr>
        <p:blipFill>
          <a:blip r:embed="rId5"/>
          <a:srcRect t="88" r="7420" b="88"/>
          <a:stretch/>
        </p:blipFill>
        <p:spPr>
          <a:xfrm>
            <a:off x="677211" y="3988172"/>
            <a:ext cx="726672" cy="910795"/>
          </a:xfrm>
          <a:prstGeom prst="rect">
            <a:avLst/>
          </a:prstGeom>
        </p:spPr>
      </p:pic>
      <p:sp>
        <p:nvSpPr>
          <p:cNvPr id="7" name="TextBox 6">
            <a:extLst>
              <a:ext uri="{FF2B5EF4-FFF2-40B4-BE49-F238E27FC236}">
                <a16:creationId xmlns:a16="http://schemas.microsoft.com/office/drawing/2014/main" id="{BA0EF9F3-1819-1AA5-D2A3-0F00F901F051}"/>
              </a:ext>
            </a:extLst>
          </p:cNvPr>
          <p:cNvSpPr txBox="1"/>
          <p:nvPr/>
        </p:nvSpPr>
        <p:spPr>
          <a:xfrm>
            <a:off x="1464006" y="2858770"/>
            <a:ext cx="1524000" cy="369332"/>
          </a:xfrm>
          <a:prstGeom prst="rect">
            <a:avLst/>
          </a:prstGeom>
          <a:noFill/>
        </p:spPr>
        <p:txBody>
          <a:bodyPr wrap="square" rtlCol="0">
            <a:spAutoFit/>
          </a:bodyPr>
          <a:lstStyle/>
          <a:p>
            <a:r>
              <a:rPr lang="fr-FR" sz="9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Valentine</a:t>
            </a:r>
          </a:p>
          <a:p>
            <a:r>
              <a:rPr lang="fr-FR" sz="9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AINOUZ</a:t>
            </a:r>
          </a:p>
        </p:txBody>
      </p:sp>
      <p:sp>
        <p:nvSpPr>
          <p:cNvPr id="8" name="TextBox 7">
            <a:extLst>
              <a:ext uri="{FF2B5EF4-FFF2-40B4-BE49-F238E27FC236}">
                <a16:creationId xmlns:a16="http://schemas.microsoft.com/office/drawing/2014/main" id="{33E57E0E-1B5D-D91B-6C86-5EA37C4B4AA2}"/>
              </a:ext>
            </a:extLst>
          </p:cNvPr>
          <p:cNvSpPr txBox="1"/>
          <p:nvPr/>
        </p:nvSpPr>
        <p:spPr>
          <a:xfrm>
            <a:off x="1464006" y="4306669"/>
            <a:ext cx="1367942" cy="646331"/>
          </a:xfrm>
          <a:prstGeom prst="rect">
            <a:avLst/>
          </a:prstGeom>
          <a:noFill/>
        </p:spPr>
        <p:txBody>
          <a:bodyPr wrap="square" rtlCol="0">
            <a:spAutoFit/>
          </a:bodyPr>
          <a:lstStyle/>
          <a:p>
            <a:r>
              <a:rPr lang="fr-FR" sz="900" dirty="0">
                <a:solidFill>
                  <a:schemeClr val="bg2">
                    <a:lumMod val="25000"/>
                  </a:schemeClr>
                </a:solidFill>
                <a:latin typeface="Noto Sans" panose="020B0502040504020204" pitchFamily="34" charset="0"/>
                <a:ea typeface="Noto Sans" panose="020B0502040504020204" pitchFamily="34" charset="0"/>
                <a:cs typeface="Noto Sans" panose="020B0502040504020204" pitchFamily="34" charset="0"/>
              </a:rPr>
              <a:t>Responsable de la clientèle </a:t>
            </a:r>
            <a:r>
              <a:rPr lang="fr-FR" sz="900" dirty="0" err="1">
                <a:solidFill>
                  <a:schemeClr val="bg2">
                    <a:lumMod val="25000"/>
                  </a:schemeClr>
                </a:solidFill>
                <a:latin typeface="Noto Sans" panose="020B0502040504020204" pitchFamily="34" charset="0"/>
                <a:ea typeface="Noto Sans" panose="020B0502040504020204" pitchFamily="34" charset="0"/>
                <a:cs typeface="Noto Sans" panose="020B0502040504020204" pitchFamily="34" charset="0"/>
              </a:rPr>
              <a:t>Corporates</a:t>
            </a:r>
            <a:r>
              <a:rPr lang="fr-FR" sz="900" dirty="0">
                <a:solidFill>
                  <a:schemeClr val="bg2">
                    <a:lumMod val="25000"/>
                  </a:schemeClr>
                </a:solidFill>
                <a:latin typeface="Noto Sans" panose="020B0502040504020204" pitchFamily="34" charset="0"/>
                <a:ea typeface="Noto Sans" panose="020B0502040504020204" pitchFamily="34" charset="0"/>
                <a:cs typeface="Noto Sans" panose="020B0502040504020204" pitchFamily="34" charset="0"/>
              </a:rPr>
              <a:t> et Corporate Pension Funds, Amundi</a:t>
            </a:r>
            <a:endParaRPr lang="en-US" sz="900" dirty="0">
              <a:solidFill>
                <a:schemeClr val="bg2">
                  <a:lumMod val="25000"/>
                </a:schemeClr>
              </a:solidFill>
              <a:latin typeface="Noto Sans" panose="020B0502040504020204" pitchFamily="34" charset="0"/>
              <a:ea typeface="Noto Sans" panose="020B0502040504020204" pitchFamily="34" charset="0"/>
              <a:cs typeface="Noto Sans" panose="020B0502040504020204" pitchFamily="34" charset="0"/>
            </a:endParaRPr>
          </a:p>
        </p:txBody>
      </p:sp>
      <p:sp>
        <p:nvSpPr>
          <p:cNvPr id="10" name="TextBox 9">
            <a:extLst>
              <a:ext uri="{FF2B5EF4-FFF2-40B4-BE49-F238E27FC236}">
                <a16:creationId xmlns:a16="http://schemas.microsoft.com/office/drawing/2014/main" id="{8490064D-3739-C680-4946-DC656C0AC5E1}"/>
              </a:ext>
            </a:extLst>
          </p:cNvPr>
          <p:cNvSpPr txBox="1"/>
          <p:nvPr/>
        </p:nvSpPr>
        <p:spPr>
          <a:xfrm>
            <a:off x="1464006" y="3193017"/>
            <a:ext cx="1371600" cy="646331"/>
          </a:xfrm>
          <a:prstGeom prst="rect">
            <a:avLst/>
          </a:prstGeom>
          <a:noFill/>
        </p:spPr>
        <p:txBody>
          <a:bodyPr wrap="square" rtlCol="0">
            <a:spAutoFit/>
          </a:bodyPr>
          <a:lstStyle/>
          <a:p>
            <a:r>
              <a:rPr lang="fr-FR" sz="900" dirty="0">
                <a:solidFill>
                  <a:schemeClr val="bg2">
                    <a:lumMod val="25000"/>
                  </a:schemeClr>
                </a:solidFill>
                <a:latin typeface="Noto Sans" panose="020B0502040504020204" pitchFamily="34" charset="0"/>
                <a:ea typeface="Noto Sans" panose="020B0502040504020204" pitchFamily="34" charset="0"/>
                <a:cs typeface="Noto Sans" panose="020B0502040504020204" pitchFamily="34" charset="0"/>
              </a:rPr>
              <a:t>Responsable stratégie Taux, Amundi Investment Institute</a:t>
            </a:r>
          </a:p>
        </p:txBody>
      </p:sp>
      <p:sp>
        <p:nvSpPr>
          <p:cNvPr id="11" name="TextBox 10">
            <a:extLst>
              <a:ext uri="{FF2B5EF4-FFF2-40B4-BE49-F238E27FC236}">
                <a16:creationId xmlns:a16="http://schemas.microsoft.com/office/drawing/2014/main" id="{4C3BC61F-AA46-8001-4B3E-6D3453E1E9D9}"/>
              </a:ext>
            </a:extLst>
          </p:cNvPr>
          <p:cNvSpPr txBox="1"/>
          <p:nvPr/>
        </p:nvSpPr>
        <p:spPr>
          <a:xfrm>
            <a:off x="1483056" y="3966159"/>
            <a:ext cx="1524000" cy="369332"/>
          </a:xfrm>
          <a:prstGeom prst="rect">
            <a:avLst/>
          </a:prstGeom>
          <a:noFill/>
        </p:spPr>
        <p:txBody>
          <a:bodyPr wrap="square" rtlCol="0">
            <a:spAutoFit/>
          </a:bodyPr>
          <a:lstStyle/>
          <a:p>
            <a:r>
              <a:rPr lang="fr-FR" sz="9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Sandrine</a:t>
            </a:r>
          </a:p>
          <a:p>
            <a:r>
              <a:rPr lang="fr-FR" sz="9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ROUGERON</a:t>
            </a:r>
          </a:p>
        </p:txBody>
      </p:sp>
      <p:sp>
        <p:nvSpPr>
          <p:cNvPr id="13" name="TextBox 12">
            <a:extLst>
              <a:ext uri="{FF2B5EF4-FFF2-40B4-BE49-F238E27FC236}">
                <a16:creationId xmlns:a16="http://schemas.microsoft.com/office/drawing/2014/main" id="{DEB1D592-9C85-9BF1-81D5-CAD5AB0773CE}"/>
              </a:ext>
            </a:extLst>
          </p:cNvPr>
          <p:cNvSpPr txBox="1"/>
          <p:nvPr/>
        </p:nvSpPr>
        <p:spPr>
          <a:xfrm>
            <a:off x="609600" y="2451526"/>
            <a:ext cx="1371600" cy="338554"/>
          </a:xfrm>
          <a:prstGeom prst="rect">
            <a:avLst/>
          </a:prstGeom>
          <a:noFill/>
        </p:spPr>
        <p:txBody>
          <a:bodyPr wrap="square" rtlCol="0">
            <a:spAutoFit/>
          </a:bodyPr>
          <a:lstStyle/>
          <a:p>
            <a:r>
              <a:rPr lang="fr-FR" sz="1600" b="1" dirty="0">
                <a:solidFill>
                  <a:schemeClr val="accent1"/>
                </a:solidFill>
                <a:latin typeface="Noto Sans" panose="020B0502040504020204" pitchFamily="34" charset="0"/>
                <a:ea typeface="Noto Sans" panose="020B0502040504020204" pitchFamily="34" charset="0"/>
                <a:cs typeface="Noto Sans" panose="020B0502040504020204" pitchFamily="34" charset="0"/>
              </a:rPr>
              <a:t>Autrices</a:t>
            </a:r>
          </a:p>
        </p:txBody>
      </p:sp>
      <p:cxnSp>
        <p:nvCxnSpPr>
          <p:cNvPr id="14" name="Straight Connector 13">
            <a:extLst>
              <a:ext uri="{FF2B5EF4-FFF2-40B4-BE49-F238E27FC236}">
                <a16:creationId xmlns:a16="http://schemas.microsoft.com/office/drawing/2014/main" id="{37C2BD1E-A68D-3068-9EDF-1AC18C1BFFAF}"/>
              </a:ext>
            </a:extLst>
          </p:cNvPr>
          <p:cNvCxnSpPr>
            <a:cxnSpLocks/>
          </p:cNvCxnSpPr>
          <p:nvPr/>
        </p:nvCxnSpPr>
        <p:spPr>
          <a:xfrm>
            <a:off x="3289300" y="2271967"/>
            <a:ext cx="609600"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146960E-FA69-F7CA-E442-6C0C1DB97FC4}"/>
              </a:ext>
            </a:extLst>
          </p:cNvPr>
          <p:cNvSpPr txBox="1"/>
          <p:nvPr/>
        </p:nvSpPr>
        <p:spPr>
          <a:xfrm>
            <a:off x="3187995" y="2711538"/>
            <a:ext cx="4279605" cy="2492990"/>
          </a:xfrm>
          <a:prstGeom prst="rect">
            <a:avLst/>
          </a:prstGeom>
          <a:noFill/>
        </p:spPr>
        <p:txBody>
          <a:bodyPr wrap="square">
            <a:spAutoFit/>
          </a:bodyPr>
          <a:lstStyle/>
          <a:p>
            <a:pPr algn="just"/>
            <a:r>
              <a:rPr lang="fr-FR" sz="1300" b="1" dirty="0">
                <a:solidFill>
                  <a:srgbClr val="001C4B"/>
                </a:solidFill>
                <a:latin typeface="Noto Sans Light" panose="020B0502040504020204"/>
                <a:ea typeface="SimHei" panose="02010609060101010101" pitchFamily="49" charset="-122"/>
              </a:rPr>
              <a:t>Ces derniers jours ont été marqués par une hausse de la volatilité : </a:t>
            </a:r>
            <a:r>
              <a:rPr lang="fr-FR" sz="1300" dirty="0">
                <a:solidFill>
                  <a:srgbClr val="001C4B"/>
                </a:solidFill>
                <a:latin typeface="Noto Sans Light" panose="020B0502040504020204"/>
                <a:ea typeface="SimHei" panose="02010609060101010101" pitchFamily="49" charset="-122"/>
              </a:rPr>
              <a:t>les actifs tels que les cryptomonnaies et les grandes valeurs de l'intelligence artificielle ont connu de fortes fluctuations. L'incertitude quant à la capacité de la Fed à baisser ses taux le mois prochain a également pesé sur les marchés. Les responsables de la Fed pourraient mettre en pause le cycle de baisse des taux en raison de la difficulté à jauger l'état réel de l'économie américaine, du fait du manque de données publiées à la suite du </a:t>
            </a:r>
            <a:r>
              <a:rPr lang="fr-FR" sz="1300" i="1" dirty="0" err="1">
                <a:solidFill>
                  <a:srgbClr val="001C4B"/>
                </a:solidFill>
                <a:latin typeface="Noto Sans Light" panose="020B0502040504020204"/>
                <a:ea typeface="SimHei" panose="02010609060101010101" pitchFamily="49" charset="-122"/>
              </a:rPr>
              <a:t>shutdown</a:t>
            </a:r>
            <a:r>
              <a:rPr lang="fr-FR" sz="1300" dirty="0">
                <a:solidFill>
                  <a:srgbClr val="001C4B"/>
                </a:solidFill>
                <a:latin typeface="Noto Sans Light" panose="020B0502040504020204"/>
                <a:ea typeface="SimHei" panose="02010609060101010101" pitchFamily="49" charset="-122"/>
              </a:rPr>
              <a:t>. Au cours de la première moitié du mois de novembre, les spreads de crédit ont enregistré une légère hausse. </a:t>
            </a:r>
          </a:p>
        </p:txBody>
      </p:sp>
      <p:sp>
        <p:nvSpPr>
          <p:cNvPr id="22" name="object 9">
            <a:extLst>
              <a:ext uri="{FF2B5EF4-FFF2-40B4-BE49-F238E27FC236}">
                <a16:creationId xmlns:a16="http://schemas.microsoft.com/office/drawing/2014/main" id="{EEA3C4CB-8458-1874-DCA9-87E94284EACE}"/>
              </a:ext>
            </a:extLst>
          </p:cNvPr>
          <p:cNvSpPr txBox="1"/>
          <p:nvPr/>
        </p:nvSpPr>
        <p:spPr>
          <a:xfrm>
            <a:off x="3276600" y="2362200"/>
            <a:ext cx="3134995" cy="320601"/>
          </a:xfrm>
          <a:prstGeom prst="rect">
            <a:avLst/>
          </a:prstGeom>
        </p:spPr>
        <p:txBody>
          <a:bodyPr vert="horz" wrap="square" lIns="0" tIns="12700" rIns="0" bIns="0" rtlCol="0">
            <a:spAutoFit/>
          </a:bodyPr>
          <a:lstStyle/>
          <a:p>
            <a:pPr marL="12700">
              <a:lnSpc>
                <a:spcPct val="100000"/>
              </a:lnSpc>
              <a:spcBef>
                <a:spcPts val="100"/>
              </a:spcBef>
            </a:pPr>
            <a:r>
              <a:rPr lang="fr-FR" sz="2000" b="1" spc="45" dirty="0">
                <a:solidFill>
                  <a:srgbClr val="002060"/>
                </a:solidFill>
                <a:latin typeface="Noto Sans" panose="020B0502040504020204" pitchFamily="34" charset="0"/>
                <a:ea typeface="Noto Sans" panose="020B0502040504020204" pitchFamily="34" charset="0"/>
                <a:cs typeface="Noto Sans" panose="020B0502040504020204" pitchFamily="34" charset="0"/>
              </a:rPr>
              <a:t>Points clés</a:t>
            </a:r>
          </a:p>
        </p:txBody>
      </p:sp>
    </p:spTree>
    <p:extLst>
      <p:ext uri="{BB962C8B-B14F-4D97-AF65-F5344CB8AC3E}">
        <p14:creationId xmlns:p14="http://schemas.microsoft.com/office/powerpoint/2010/main" val="74374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4BECE30-F6DC-679E-8C11-D9EE8AB4EBED}"/>
              </a:ext>
            </a:extLst>
          </p:cNvPr>
          <p:cNvSpPr>
            <a:spLocks noGrp="1"/>
          </p:cNvSpPr>
          <p:nvPr>
            <p:ph idx="28"/>
          </p:nvPr>
        </p:nvSpPr>
        <p:spPr/>
        <p:txBody>
          <a:bodyPr/>
          <a:lstStyle/>
          <a:p>
            <a:r>
              <a:rPr lang="fr-FR" noProof="0" dirty="0"/>
              <a:t>Marché primaire Euro IG</a:t>
            </a:r>
          </a:p>
        </p:txBody>
      </p:sp>
      <p:sp>
        <p:nvSpPr>
          <p:cNvPr id="4" name="Espace réservé du texte 3">
            <a:extLst>
              <a:ext uri="{FF2B5EF4-FFF2-40B4-BE49-F238E27FC236}">
                <a16:creationId xmlns:a16="http://schemas.microsoft.com/office/drawing/2014/main" id="{B74411DE-5CC7-5072-352E-F00DA5DCB98F}"/>
              </a:ext>
            </a:extLst>
          </p:cNvPr>
          <p:cNvSpPr>
            <a:spLocks noGrp="1"/>
          </p:cNvSpPr>
          <p:nvPr>
            <p:ph type="body" sz="quarter" idx="29"/>
          </p:nvPr>
        </p:nvSpPr>
        <p:spPr/>
        <p:txBody>
          <a:bodyPr/>
          <a:lstStyle/>
          <a:p>
            <a:r>
              <a:rPr lang="fr-FR" noProof="0" dirty="0"/>
              <a:t>Volume mensuel par pays (en Mds €)</a:t>
            </a:r>
          </a:p>
        </p:txBody>
      </p:sp>
      <p:sp>
        <p:nvSpPr>
          <p:cNvPr id="6" name="Espace réservé du contenu 5">
            <a:extLst>
              <a:ext uri="{FF2B5EF4-FFF2-40B4-BE49-F238E27FC236}">
                <a16:creationId xmlns:a16="http://schemas.microsoft.com/office/drawing/2014/main" id="{4113E1A1-30FB-0F10-52B6-E3F608F0448E}"/>
              </a:ext>
            </a:extLst>
          </p:cNvPr>
          <p:cNvSpPr>
            <a:spLocks noGrp="1"/>
          </p:cNvSpPr>
          <p:nvPr>
            <p:ph idx="31"/>
          </p:nvPr>
        </p:nvSpPr>
        <p:spPr/>
        <p:txBody>
          <a:bodyPr/>
          <a:lstStyle/>
          <a:p>
            <a:r>
              <a:rPr lang="fr-FR" noProof="0" dirty="0"/>
              <a:t>Marché primaire Euro IG</a:t>
            </a:r>
          </a:p>
        </p:txBody>
      </p:sp>
      <p:sp>
        <p:nvSpPr>
          <p:cNvPr id="7" name="Espace réservé du texte 6">
            <a:extLst>
              <a:ext uri="{FF2B5EF4-FFF2-40B4-BE49-F238E27FC236}">
                <a16:creationId xmlns:a16="http://schemas.microsoft.com/office/drawing/2014/main" id="{374E676B-AB95-6B2C-17A9-A3E6EC089B80}"/>
              </a:ext>
            </a:extLst>
          </p:cNvPr>
          <p:cNvSpPr>
            <a:spLocks noGrp="1"/>
          </p:cNvSpPr>
          <p:nvPr>
            <p:ph type="body" sz="quarter" idx="32"/>
          </p:nvPr>
        </p:nvSpPr>
        <p:spPr/>
        <p:txBody>
          <a:bodyPr/>
          <a:lstStyle/>
          <a:p>
            <a:r>
              <a:rPr lang="fr-FR" noProof="0" dirty="0"/>
              <a:t>Volume mensuel par notation (en Mds €)</a:t>
            </a:r>
          </a:p>
        </p:txBody>
      </p:sp>
      <p:sp>
        <p:nvSpPr>
          <p:cNvPr id="9" name="Espace réservé du contenu 8">
            <a:extLst>
              <a:ext uri="{FF2B5EF4-FFF2-40B4-BE49-F238E27FC236}">
                <a16:creationId xmlns:a16="http://schemas.microsoft.com/office/drawing/2014/main" id="{5FA31C79-5820-60FA-0A72-9AC456AFEEC5}"/>
              </a:ext>
            </a:extLst>
          </p:cNvPr>
          <p:cNvSpPr>
            <a:spLocks noGrp="1"/>
          </p:cNvSpPr>
          <p:nvPr>
            <p:ph idx="22"/>
          </p:nvPr>
        </p:nvSpPr>
        <p:spPr/>
        <p:txBody>
          <a:bodyPr/>
          <a:lstStyle/>
          <a:p>
            <a:r>
              <a:rPr lang="fr-FR" noProof="0" dirty="0"/>
              <a:t>Marché primaire Euro IG</a:t>
            </a:r>
          </a:p>
        </p:txBody>
      </p:sp>
      <p:sp>
        <p:nvSpPr>
          <p:cNvPr id="10" name="Espace réservé du texte 9">
            <a:extLst>
              <a:ext uri="{FF2B5EF4-FFF2-40B4-BE49-F238E27FC236}">
                <a16:creationId xmlns:a16="http://schemas.microsoft.com/office/drawing/2014/main" id="{00E1E937-A15B-42A4-304C-603E9E0506AB}"/>
              </a:ext>
            </a:extLst>
          </p:cNvPr>
          <p:cNvSpPr>
            <a:spLocks noGrp="1"/>
          </p:cNvSpPr>
          <p:nvPr>
            <p:ph type="body" sz="quarter" idx="23"/>
          </p:nvPr>
        </p:nvSpPr>
        <p:spPr/>
        <p:txBody>
          <a:bodyPr/>
          <a:lstStyle/>
          <a:p>
            <a:r>
              <a:rPr lang="fr-FR" noProof="0" dirty="0"/>
              <a:t>Volume mensuel par maturité (en Mds €)</a:t>
            </a:r>
          </a:p>
        </p:txBody>
      </p:sp>
      <p:sp>
        <p:nvSpPr>
          <p:cNvPr id="12" name="Espace réservé du contenu 11">
            <a:extLst>
              <a:ext uri="{FF2B5EF4-FFF2-40B4-BE49-F238E27FC236}">
                <a16:creationId xmlns:a16="http://schemas.microsoft.com/office/drawing/2014/main" id="{1E395A0E-B253-4C75-485A-0522B4179038}"/>
              </a:ext>
            </a:extLst>
          </p:cNvPr>
          <p:cNvSpPr>
            <a:spLocks noGrp="1"/>
          </p:cNvSpPr>
          <p:nvPr>
            <p:ph idx="25"/>
          </p:nvPr>
        </p:nvSpPr>
        <p:spPr/>
        <p:txBody>
          <a:bodyPr/>
          <a:lstStyle/>
          <a:p>
            <a:r>
              <a:rPr lang="fr-FR" noProof="0" dirty="0"/>
              <a:t>Marché primaire Euro HY</a:t>
            </a:r>
          </a:p>
        </p:txBody>
      </p:sp>
      <p:sp>
        <p:nvSpPr>
          <p:cNvPr id="13" name="Espace réservé du texte 12">
            <a:extLst>
              <a:ext uri="{FF2B5EF4-FFF2-40B4-BE49-F238E27FC236}">
                <a16:creationId xmlns:a16="http://schemas.microsoft.com/office/drawing/2014/main" id="{710344A6-5F83-92F6-EECB-EB5B78496819}"/>
              </a:ext>
            </a:extLst>
          </p:cNvPr>
          <p:cNvSpPr>
            <a:spLocks noGrp="1"/>
          </p:cNvSpPr>
          <p:nvPr>
            <p:ph type="body" sz="quarter" idx="26"/>
          </p:nvPr>
        </p:nvSpPr>
        <p:spPr/>
        <p:txBody>
          <a:bodyPr/>
          <a:lstStyle/>
          <a:p>
            <a:r>
              <a:rPr lang="fr-FR" noProof="0" dirty="0"/>
              <a:t>Flux cumulés (en Mds €)</a:t>
            </a:r>
          </a:p>
        </p:txBody>
      </p:sp>
      <p:sp>
        <p:nvSpPr>
          <p:cNvPr id="15" name="Espace réservé du contenu 14">
            <a:extLst>
              <a:ext uri="{FF2B5EF4-FFF2-40B4-BE49-F238E27FC236}">
                <a16:creationId xmlns:a16="http://schemas.microsoft.com/office/drawing/2014/main" id="{2A11DBBD-117D-4008-90CC-EBF9CEA36220}"/>
              </a:ext>
            </a:extLst>
          </p:cNvPr>
          <p:cNvSpPr>
            <a:spLocks noGrp="1"/>
          </p:cNvSpPr>
          <p:nvPr>
            <p:ph idx="19"/>
          </p:nvPr>
        </p:nvSpPr>
        <p:spPr/>
        <p:txBody>
          <a:bodyPr/>
          <a:lstStyle/>
          <a:p>
            <a:r>
              <a:rPr lang="fr-FR" noProof="0" dirty="0"/>
              <a:t>Marché primaire Euro IG</a:t>
            </a:r>
          </a:p>
        </p:txBody>
      </p:sp>
      <p:sp>
        <p:nvSpPr>
          <p:cNvPr id="16" name="Espace réservé du texte 15">
            <a:extLst>
              <a:ext uri="{FF2B5EF4-FFF2-40B4-BE49-F238E27FC236}">
                <a16:creationId xmlns:a16="http://schemas.microsoft.com/office/drawing/2014/main" id="{9D638F09-9DD7-CE38-9642-13ACC997B551}"/>
              </a:ext>
            </a:extLst>
          </p:cNvPr>
          <p:cNvSpPr>
            <a:spLocks noGrp="1"/>
          </p:cNvSpPr>
          <p:nvPr>
            <p:ph type="body" sz="quarter" idx="20"/>
          </p:nvPr>
        </p:nvSpPr>
        <p:spPr/>
        <p:txBody>
          <a:bodyPr/>
          <a:lstStyle/>
          <a:p>
            <a:r>
              <a:rPr lang="fr-FR" noProof="0" dirty="0"/>
              <a:t>Émission mensuelle cumulée (en Mds €)</a:t>
            </a:r>
          </a:p>
        </p:txBody>
      </p:sp>
      <p:sp>
        <p:nvSpPr>
          <p:cNvPr id="18" name="Espace réservé du contenu 17">
            <a:extLst>
              <a:ext uri="{FF2B5EF4-FFF2-40B4-BE49-F238E27FC236}">
                <a16:creationId xmlns:a16="http://schemas.microsoft.com/office/drawing/2014/main" id="{9040E953-55D4-DEDF-6C4D-D65CC93F54C5}"/>
              </a:ext>
            </a:extLst>
          </p:cNvPr>
          <p:cNvSpPr>
            <a:spLocks noGrp="1"/>
          </p:cNvSpPr>
          <p:nvPr>
            <p:ph idx="1"/>
          </p:nvPr>
        </p:nvSpPr>
        <p:spPr/>
        <p:txBody>
          <a:bodyPr/>
          <a:lstStyle/>
          <a:p>
            <a:r>
              <a:rPr lang="fr-FR" noProof="0" dirty="0"/>
              <a:t>Marché primaire Euro IG</a:t>
            </a:r>
          </a:p>
        </p:txBody>
      </p:sp>
      <p:sp>
        <p:nvSpPr>
          <p:cNvPr id="19" name="Titre 18">
            <a:extLst>
              <a:ext uri="{FF2B5EF4-FFF2-40B4-BE49-F238E27FC236}">
                <a16:creationId xmlns:a16="http://schemas.microsoft.com/office/drawing/2014/main" id="{83BCFA4A-D0CC-66FA-892E-17755F7E1151}"/>
              </a:ext>
            </a:extLst>
          </p:cNvPr>
          <p:cNvSpPr>
            <a:spLocks noGrp="1"/>
          </p:cNvSpPr>
          <p:nvPr>
            <p:ph type="title"/>
          </p:nvPr>
        </p:nvSpPr>
        <p:spPr>
          <a:xfrm>
            <a:off x="554880" y="1391908"/>
            <a:ext cx="6662639" cy="347526"/>
          </a:xfrm>
        </p:spPr>
        <p:txBody>
          <a:bodyPr/>
          <a:lstStyle/>
          <a:p>
            <a:pPr marL="12700" defTabSz="914400">
              <a:lnSpc>
                <a:spcPct val="100000"/>
              </a:lnSpc>
              <a:spcBef>
                <a:spcPts val="100"/>
              </a:spcBef>
            </a:pPr>
            <a:r>
              <a:rPr lang="fr-FR" sz="2000" spc="45" noProof="0" dirty="0">
                <a:solidFill>
                  <a:srgbClr val="002060"/>
                </a:solidFill>
                <a:latin typeface="Noto Sans" panose="020B0502040504020204" pitchFamily="34" charset="0"/>
                <a:ea typeface="Noto Sans" panose="020B0502040504020204" pitchFamily="34" charset="0"/>
                <a:cs typeface="Noto Sans" panose="020B0502040504020204" pitchFamily="34" charset="0"/>
              </a:rPr>
              <a:t>Marché primaire Investment Grade</a:t>
            </a:r>
          </a:p>
        </p:txBody>
      </p:sp>
      <p:sp>
        <p:nvSpPr>
          <p:cNvPr id="20" name="Espace réservé du texte 19">
            <a:extLst>
              <a:ext uri="{FF2B5EF4-FFF2-40B4-BE49-F238E27FC236}">
                <a16:creationId xmlns:a16="http://schemas.microsoft.com/office/drawing/2014/main" id="{4A5AB0E3-6EF8-F235-732E-801D771F6211}"/>
              </a:ext>
            </a:extLst>
          </p:cNvPr>
          <p:cNvSpPr>
            <a:spLocks noGrp="1"/>
          </p:cNvSpPr>
          <p:nvPr>
            <p:ph type="body" sz="quarter" idx="15"/>
          </p:nvPr>
        </p:nvSpPr>
        <p:spPr/>
        <p:txBody>
          <a:bodyPr/>
          <a:lstStyle/>
          <a:p>
            <a:r>
              <a:rPr lang="fr-FR" b="1" noProof="0" dirty="0">
                <a:latin typeface="Noto Sans" panose="020B0502040504020204" pitchFamily="34" charset="0"/>
                <a:ea typeface="Noto Sans" panose="020B0502040504020204" pitchFamily="34" charset="0"/>
                <a:cs typeface="Noto Sans" panose="020B0502040504020204" pitchFamily="34" charset="0"/>
              </a:rPr>
              <a:t>Point sur le marché crédit €  </a:t>
            </a:r>
            <a:r>
              <a:rPr lang="fr-FR" noProof="0" dirty="0"/>
              <a:t>|</a:t>
            </a:r>
            <a:r>
              <a:rPr lang="fr-FR" b="1" noProof="0" dirty="0">
                <a:latin typeface="Noto Sans" panose="020B0502040504020204" pitchFamily="34" charset="0"/>
                <a:ea typeface="Noto Sans" panose="020B0502040504020204" pitchFamily="34" charset="0"/>
                <a:cs typeface="Noto Sans" panose="020B0502040504020204" pitchFamily="34" charset="0"/>
              </a:rPr>
              <a:t> </a:t>
            </a:r>
            <a:r>
              <a:rPr lang="fr-FR" sz="900" b="1" dirty="0">
                <a:latin typeface="Noto Sans" panose="020B0502040504020204" pitchFamily="34" charset="0"/>
                <a:ea typeface="Noto Sans" panose="020B0502040504020204" pitchFamily="34" charset="0"/>
                <a:cs typeface="Noto Sans" panose="020B0502040504020204" pitchFamily="34" charset="0"/>
              </a:rPr>
              <a:t>N</a:t>
            </a:r>
            <a:r>
              <a:rPr lang="fr-FR" sz="900" b="1" noProof="0" dirty="0" err="1">
                <a:latin typeface="Noto Sans" panose="020B0502040504020204" pitchFamily="34" charset="0"/>
                <a:ea typeface="Noto Sans" panose="020B0502040504020204" pitchFamily="34" charset="0"/>
                <a:cs typeface="Noto Sans" panose="020B0502040504020204" pitchFamily="34" charset="0"/>
              </a:rPr>
              <a:t>ovembre</a:t>
            </a:r>
            <a:r>
              <a:rPr lang="fr-FR" noProof="0" dirty="0"/>
              <a:t> 2025</a:t>
            </a:r>
          </a:p>
          <a:p>
            <a:endParaRPr lang="fr-FR" noProof="0" dirty="0"/>
          </a:p>
        </p:txBody>
      </p:sp>
      <p:sp>
        <p:nvSpPr>
          <p:cNvPr id="21" name="Espace réservé du texte 20">
            <a:extLst>
              <a:ext uri="{FF2B5EF4-FFF2-40B4-BE49-F238E27FC236}">
                <a16:creationId xmlns:a16="http://schemas.microsoft.com/office/drawing/2014/main" id="{AC05BCDD-822B-E479-1160-D726347469D4}"/>
              </a:ext>
            </a:extLst>
          </p:cNvPr>
          <p:cNvSpPr>
            <a:spLocks noGrp="1"/>
          </p:cNvSpPr>
          <p:nvPr>
            <p:ph type="body" sz="quarter" idx="16"/>
          </p:nvPr>
        </p:nvSpPr>
        <p:spPr/>
        <p:txBody>
          <a:bodyPr/>
          <a:lstStyle/>
          <a:p>
            <a:r>
              <a:rPr lang="fr-FR" noProof="0" dirty="0"/>
              <a:t>Émission mensuelle (en Mds €)</a:t>
            </a:r>
          </a:p>
        </p:txBody>
      </p:sp>
      <p:cxnSp>
        <p:nvCxnSpPr>
          <p:cNvPr id="8" name="Straight Connector 7">
            <a:extLst>
              <a:ext uri="{FF2B5EF4-FFF2-40B4-BE49-F238E27FC236}">
                <a16:creationId xmlns:a16="http://schemas.microsoft.com/office/drawing/2014/main" id="{E23DCFD4-33C5-44BC-48EC-9ADBFDDDB2E6}"/>
              </a:ext>
            </a:extLst>
          </p:cNvPr>
          <p:cNvCxnSpPr>
            <a:cxnSpLocks/>
          </p:cNvCxnSpPr>
          <p:nvPr/>
        </p:nvCxnSpPr>
        <p:spPr>
          <a:xfrm>
            <a:off x="554598" y="1219200"/>
            <a:ext cx="609600"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
        <p:nvSpPr>
          <p:cNvPr id="24" name="Footer Placeholder 69">
            <a:extLst>
              <a:ext uri="{FF2B5EF4-FFF2-40B4-BE49-F238E27FC236}">
                <a16:creationId xmlns:a16="http://schemas.microsoft.com/office/drawing/2014/main" id="{0BC998E0-1853-6028-8081-CF394434A6D9}"/>
              </a:ext>
            </a:extLst>
          </p:cNvPr>
          <p:cNvSpPr txBox="1">
            <a:spLocks/>
          </p:cNvSpPr>
          <p:nvPr/>
        </p:nvSpPr>
        <p:spPr>
          <a:xfrm>
            <a:off x="677211" y="9504000"/>
            <a:ext cx="4430367" cy="264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fr-FR" sz="800" spc="-9" noProof="0" dirty="0"/>
              <a:t>2 | Communication marketing destinée exclusivement aux clients professionnels</a:t>
            </a:r>
          </a:p>
        </p:txBody>
      </p:sp>
      <p:graphicFrame>
        <p:nvGraphicFramePr>
          <p:cNvPr id="25" name="Graphique 41">
            <a:extLst>
              <a:ext uri="{FF2B5EF4-FFF2-40B4-BE49-F238E27FC236}">
                <a16:creationId xmlns:a16="http://schemas.microsoft.com/office/drawing/2014/main" id="{039D48A5-F4C2-1D91-2C1B-F1DC2FAA7991}"/>
              </a:ext>
            </a:extLst>
          </p:cNvPr>
          <p:cNvGraphicFramePr>
            <a:graphicFrameLocks/>
          </p:cNvGraphicFramePr>
          <p:nvPr>
            <p:extLst>
              <p:ext uri="{D42A27DB-BD31-4B8C-83A1-F6EECF244321}">
                <p14:modId xmlns:p14="http://schemas.microsoft.com/office/powerpoint/2010/main" val="1074989557"/>
              </p:ext>
            </p:extLst>
          </p:nvPr>
        </p:nvGraphicFramePr>
        <p:xfrm>
          <a:off x="559358" y="2156166"/>
          <a:ext cx="3183391" cy="2004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6">
            <a:extLst>
              <a:ext uri="{FF2B5EF4-FFF2-40B4-BE49-F238E27FC236}">
                <a16:creationId xmlns:a16="http://schemas.microsoft.com/office/drawing/2014/main" id="{F5366D72-4CDC-4351-9996-4526DB6941FD}"/>
              </a:ext>
            </a:extLst>
          </p:cNvPr>
          <p:cNvGraphicFramePr>
            <a:graphicFrameLocks/>
          </p:cNvGraphicFramePr>
          <p:nvPr>
            <p:extLst>
              <p:ext uri="{D42A27DB-BD31-4B8C-83A1-F6EECF244321}">
                <p14:modId xmlns:p14="http://schemas.microsoft.com/office/powerpoint/2010/main" val="284195888"/>
              </p:ext>
            </p:extLst>
          </p:nvPr>
        </p:nvGraphicFramePr>
        <p:xfrm>
          <a:off x="4040479" y="2148263"/>
          <a:ext cx="3183391" cy="2019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Graphique 11">
            <a:extLst>
              <a:ext uri="{FF2B5EF4-FFF2-40B4-BE49-F238E27FC236}">
                <a16:creationId xmlns:a16="http://schemas.microsoft.com/office/drawing/2014/main" id="{8765A7F9-3D64-13BB-D28D-D38E17262223}"/>
              </a:ext>
            </a:extLst>
          </p:cNvPr>
          <p:cNvGraphicFramePr>
            <a:graphicFrameLocks/>
          </p:cNvGraphicFramePr>
          <p:nvPr>
            <p:extLst>
              <p:ext uri="{D42A27DB-BD31-4B8C-83A1-F6EECF244321}">
                <p14:modId xmlns:p14="http://schemas.microsoft.com/office/powerpoint/2010/main" val="3831124519"/>
              </p:ext>
            </p:extLst>
          </p:nvPr>
        </p:nvGraphicFramePr>
        <p:xfrm>
          <a:off x="554599" y="4761811"/>
          <a:ext cx="3183385" cy="199894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Graphique 7">
            <a:extLst>
              <a:ext uri="{FF2B5EF4-FFF2-40B4-BE49-F238E27FC236}">
                <a16:creationId xmlns:a16="http://schemas.microsoft.com/office/drawing/2014/main" id="{42B907F2-663C-4AA7-8243-C91EDA21934B}"/>
              </a:ext>
            </a:extLst>
          </p:cNvPr>
          <p:cNvGraphicFramePr>
            <a:graphicFrameLocks/>
          </p:cNvGraphicFramePr>
          <p:nvPr>
            <p:extLst>
              <p:ext uri="{D42A27DB-BD31-4B8C-83A1-F6EECF244321}">
                <p14:modId xmlns:p14="http://schemas.microsoft.com/office/powerpoint/2010/main" val="890462472"/>
              </p:ext>
            </p:extLst>
          </p:nvPr>
        </p:nvGraphicFramePr>
        <p:xfrm>
          <a:off x="4034132" y="4780861"/>
          <a:ext cx="3183385" cy="197989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aphique 10">
            <a:extLst>
              <a:ext uri="{FF2B5EF4-FFF2-40B4-BE49-F238E27FC236}">
                <a16:creationId xmlns:a16="http://schemas.microsoft.com/office/drawing/2014/main" id="{15A4E636-C2B8-45D5-A0FD-A833064EC37F}"/>
              </a:ext>
            </a:extLst>
          </p:cNvPr>
          <p:cNvGraphicFramePr>
            <a:graphicFrameLocks/>
          </p:cNvGraphicFramePr>
          <p:nvPr>
            <p:extLst>
              <p:ext uri="{D42A27DB-BD31-4B8C-83A1-F6EECF244321}">
                <p14:modId xmlns:p14="http://schemas.microsoft.com/office/powerpoint/2010/main" val="3986477527"/>
              </p:ext>
            </p:extLst>
          </p:nvPr>
        </p:nvGraphicFramePr>
        <p:xfrm>
          <a:off x="4034131" y="7371763"/>
          <a:ext cx="3183388" cy="19582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aphique 8">
            <a:extLst>
              <a:ext uri="{FF2B5EF4-FFF2-40B4-BE49-F238E27FC236}">
                <a16:creationId xmlns:a16="http://schemas.microsoft.com/office/drawing/2014/main" id="{A39DB04B-BB1D-4B88-9AC8-35D0773C2617}"/>
              </a:ext>
            </a:extLst>
          </p:cNvPr>
          <p:cNvGraphicFramePr>
            <a:graphicFrameLocks/>
          </p:cNvGraphicFramePr>
          <p:nvPr>
            <p:extLst>
              <p:ext uri="{D42A27DB-BD31-4B8C-83A1-F6EECF244321}">
                <p14:modId xmlns:p14="http://schemas.microsoft.com/office/powerpoint/2010/main" val="48297986"/>
              </p:ext>
            </p:extLst>
          </p:nvPr>
        </p:nvGraphicFramePr>
        <p:xfrm>
          <a:off x="554593" y="7368036"/>
          <a:ext cx="3183391" cy="195825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671081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Espace réservé du contenu 31">
            <a:extLst>
              <a:ext uri="{FF2B5EF4-FFF2-40B4-BE49-F238E27FC236}">
                <a16:creationId xmlns:a16="http://schemas.microsoft.com/office/drawing/2014/main" id="{6B1EEC2F-C5C2-B015-7583-BD607ED6375E}"/>
              </a:ext>
            </a:extLst>
          </p:cNvPr>
          <p:cNvSpPr>
            <a:spLocks noGrp="1"/>
          </p:cNvSpPr>
          <p:nvPr>
            <p:ph idx="36"/>
          </p:nvPr>
        </p:nvSpPr>
        <p:spPr/>
        <p:txBody>
          <a:bodyPr/>
          <a:lstStyle/>
          <a:p>
            <a:r>
              <a:rPr lang="fr-FR" noProof="0" dirty="0"/>
              <a:t>Euro IG BBB : rendement (en %)</a:t>
            </a:r>
          </a:p>
        </p:txBody>
      </p:sp>
      <p:sp>
        <p:nvSpPr>
          <p:cNvPr id="34" name="Espace réservé du contenu 33">
            <a:extLst>
              <a:ext uri="{FF2B5EF4-FFF2-40B4-BE49-F238E27FC236}">
                <a16:creationId xmlns:a16="http://schemas.microsoft.com/office/drawing/2014/main" id="{C6B616C4-DE98-AC19-EE35-98A9F5DB7037}"/>
              </a:ext>
            </a:extLst>
          </p:cNvPr>
          <p:cNvSpPr>
            <a:spLocks noGrp="1"/>
          </p:cNvSpPr>
          <p:nvPr>
            <p:ph idx="38"/>
          </p:nvPr>
        </p:nvSpPr>
        <p:spPr/>
        <p:txBody>
          <a:bodyPr/>
          <a:lstStyle/>
          <a:p>
            <a:r>
              <a:rPr lang="fr-FR" noProof="0" dirty="0"/>
              <a:t>Euro IG BBB : OAS (en </a:t>
            </a:r>
            <a:r>
              <a:rPr lang="fr-FR" noProof="0" dirty="0" err="1"/>
              <a:t>bp</a:t>
            </a:r>
            <a:r>
              <a:rPr lang="fr-FR" noProof="0" dirty="0"/>
              <a:t>)</a:t>
            </a:r>
          </a:p>
        </p:txBody>
      </p:sp>
      <p:sp>
        <p:nvSpPr>
          <p:cNvPr id="27" name="Espace réservé du contenu 26">
            <a:extLst>
              <a:ext uri="{FF2B5EF4-FFF2-40B4-BE49-F238E27FC236}">
                <a16:creationId xmlns:a16="http://schemas.microsoft.com/office/drawing/2014/main" id="{7C9D08C0-A9F7-CD4B-5E2E-10895DDC5FDE}"/>
              </a:ext>
            </a:extLst>
          </p:cNvPr>
          <p:cNvSpPr>
            <a:spLocks noGrp="1"/>
          </p:cNvSpPr>
          <p:nvPr>
            <p:ph idx="19"/>
          </p:nvPr>
        </p:nvSpPr>
        <p:spPr/>
        <p:txBody>
          <a:bodyPr/>
          <a:lstStyle/>
          <a:p>
            <a:r>
              <a:rPr lang="fr-FR" noProof="0" dirty="0"/>
              <a:t>Euro IG A : rendement (en %)</a:t>
            </a:r>
          </a:p>
        </p:txBody>
      </p:sp>
      <p:sp>
        <p:nvSpPr>
          <p:cNvPr id="24" name="Espace réservé du contenu 23">
            <a:extLst>
              <a:ext uri="{FF2B5EF4-FFF2-40B4-BE49-F238E27FC236}">
                <a16:creationId xmlns:a16="http://schemas.microsoft.com/office/drawing/2014/main" id="{EBAE61B1-0BC7-AEA5-070D-BC311BB0E5A7}"/>
              </a:ext>
            </a:extLst>
          </p:cNvPr>
          <p:cNvSpPr>
            <a:spLocks noGrp="1"/>
          </p:cNvSpPr>
          <p:nvPr>
            <p:ph idx="1"/>
          </p:nvPr>
        </p:nvSpPr>
        <p:spPr/>
        <p:txBody>
          <a:bodyPr/>
          <a:lstStyle/>
          <a:p>
            <a:r>
              <a:rPr lang="fr-FR" noProof="0" dirty="0"/>
              <a:t>Euro IG A : OAS (en </a:t>
            </a:r>
            <a:r>
              <a:rPr lang="fr-FR" noProof="0" dirty="0" err="1"/>
              <a:t>bp</a:t>
            </a:r>
            <a:r>
              <a:rPr lang="fr-FR" noProof="0" dirty="0"/>
              <a:t>)</a:t>
            </a:r>
          </a:p>
        </p:txBody>
      </p:sp>
      <p:sp>
        <p:nvSpPr>
          <p:cNvPr id="23" name="Titre 22">
            <a:extLst>
              <a:ext uri="{FF2B5EF4-FFF2-40B4-BE49-F238E27FC236}">
                <a16:creationId xmlns:a16="http://schemas.microsoft.com/office/drawing/2014/main" id="{E28E325E-B4CB-2889-DD24-B6F7E9B1CE7E}"/>
              </a:ext>
            </a:extLst>
          </p:cNvPr>
          <p:cNvSpPr>
            <a:spLocks noGrp="1"/>
          </p:cNvSpPr>
          <p:nvPr>
            <p:ph type="title"/>
          </p:nvPr>
        </p:nvSpPr>
        <p:spPr>
          <a:xfrm>
            <a:off x="536455" y="1382104"/>
            <a:ext cx="6662639" cy="347526"/>
          </a:xfrm>
        </p:spPr>
        <p:txBody>
          <a:bodyPr/>
          <a:lstStyle/>
          <a:p>
            <a:pPr marL="12700" defTabSz="914400">
              <a:lnSpc>
                <a:spcPct val="100000"/>
              </a:lnSpc>
              <a:spcBef>
                <a:spcPts val="100"/>
              </a:spcBef>
            </a:pPr>
            <a:r>
              <a:rPr lang="fr-FR" sz="2000" spc="45" noProof="0" dirty="0">
                <a:solidFill>
                  <a:srgbClr val="002060"/>
                </a:solidFill>
                <a:latin typeface="Noto Sans" panose="020B0502040504020204" pitchFamily="34" charset="0"/>
                <a:ea typeface="Noto Sans" panose="020B0502040504020204" pitchFamily="34" charset="0"/>
                <a:cs typeface="Noto Sans" panose="020B0502040504020204" pitchFamily="34" charset="0"/>
              </a:rPr>
              <a:t>Données de marché</a:t>
            </a:r>
          </a:p>
        </p:txBody>
      </p:sp>
      <p:sp>
        <p:nvSpPr>
          <p:cNvPr id="25" name="Espace réservé du texte 24">
            <a:extLst>
              <a:ext uri="{FF2B5EF4-FFF2-40B4-BE49-F238E27FC236}">
                <a16:creationId xmlns:a16="http://schemas.microsoft.com/office/drawing/2014/main" id="{18737EDF-9D5E-F855-C04D-1826B11B37E5}"/>
              </a:ext>
            </a:extLst>
          </p:cNvPr>
          <p:cNvSpPr>
            <a:spLocks noGrp="1"/>
          </p:cNvSpPr>
          <p:nvPr>
            <p:ph type="body" sz="quarter" idx="15"/>
          </p:nvPr>
        </p:nvSpPr>
        <p:spPr/>
        <p:txBody>
          <a:bodyPr/>
          <a:lstStyle/>
          <a:p>
            <a:r>
              <a:rPr lang="fr-FR" b="1" noProof="0" dirty="0">
                <a:latin typeface="Noto Sans" panose="020B0502040504020204" pitchFamily="34" charset="0"/>
                <a:ea typeface="Noto Sans" panose="020B0502040504020204" pitchFamily="34" charset="0"/>
                <a:cs typeface="Noto Sans" panose="020B0502040504020204" pitchFamily="34" charset="0"/>
              </a:rPr>
              <a:t>Point sur le marché crédit €  </a:t>
            </a:r>
            <a:r>
              <a:rPr lang="fr-FR" noProof="0" dirty="0"/>
              <a:t>| </a:t>
            </a:r>
            <a:r>
              <a:rPr lang="fr-FR" sz="900" b="1" dirty="0">
                <a:latin typeface="Noto Sans" panose="020B0502040504020204" pitchFamily="34" charset="0"/>
                <a:ea typeface="Noto Sans" panose="020B0502040504020204" pitchFamily="34" charset="0"/>
                <a:cs typeface="Noto Sans" panose="020B0502040504020204" pitchFamily="34" charset="0"/>
              </a:rPr>
              <a:t>Novembre</a:t>
            </a:r>
            <a:r>
              <a:rPr lang="fr-FR" noProof="0" dirty="0"/>
              <a:t> 2025</a:t>
            </a:r>
          </a:p>
        </p:txBody>
      </p:sp>
      <p:sp>
        <p:nvSpPr>
          <p:cNvPr id="37" name="Espace réservé du texte 36">
            <a:extLst>
              <a:ext uri="{FF2B5EF4-FFF2-40B4-BE49-F238E27FC236}">
                <a16:creationId xmlns:a16="http://schemas.microsoft.com/office/drawing/2014/main" id="{D3F0FA0E-7897-CC81-8DA6-F506E38E14EC}"/>
              </a:ext>
            </a:extLst>
          </p:cNvPr>
          <p:cNvSpPr>
            <a:spLocks noGrp="1"/>
          </p:cNvSpPr>
          <p:nvPr>
            <p:ph type="body" sz="quarter" idx="41"/>
          </p:nvPr>
        </p:nvSpPr>
        <p:spPr/>
        <p:txBody>
          <a:bodyPr/>
          <a:lstStyle/>
          <a:p>
            <a:r>
              <a:rPr lang="fr-FR" noProof="0" dirty="0"/>
              <a:t>INFORMATION IMPORTANTE</a:t>
            </a:r>
          </a:p>
          <a:p>
            <a:pPr lvl="1"/>
            <a:r>
              <a:rPr lang="fr-FR" noProof="0" dirty="0"/>
              <a:t>Document destiné exclusivement aux Clients Professionnels. Ce document n’est pas destiné à l’usage des résidents ou citoyens des États-Unis d’Amérique et des « U.S. </a:t>
            </a:r>
            <a:r>
              <a:rPr lang="fr-FR" noProof="0" dirty="0" err="1"/>
              <a:t>Persons</a:t>
            </a:r>
            <a:r>
              <a:rPr lang="fr-FR" noProof="0" dirty="0"/>
              <a:t> », telle que cette expression est définie par la « </a:t>
            </a:r>
            <a:r>
              <a:rPr lang="fr-FR" noProof="0" dirty="0" err="1"/>
              <a:t>Regulation</a:t>
            </a:r>
            <a:r>
              <a:rPr lang="fr-FR" noProof="0" dirty="0"/>
              <a:t> S » de la Securities and Exchange Commission en vertu du U.S. Securities </a:t>
            </a:r>
            <a:r>
              <a:rPr lang="fr-FR" noProof="0" dirty="0" err="1"/>
              <a:t>Act</a:t>
            </a:r>
            <a:r>
              <a:rPr lang="fr-FR" noProof="0" dirty="0"/>
              <a:t> de 1933. La définition de « US Person » vous est fournie dans les mentions légales du site amundi.com. Information promotionnelle et non contractuelle ne constituant ni un conseil en investissement, ni une recommandation d’investissement, ni une sollicitation d’achat ou de vente. Avant toute souscription, l’investisseur potentiel devra consulter la documentation règlementaire Fonds agréés par l’AMF ou la CSSF (Commission de Surveillance du Secteur Financier du Luxembourg), dont le Document d’Information Clé pour l’Investisseur (« DICI ») en vigueur, disponible sur le site amundi.com ou sur simple demande au siège social d’Amundi. L’investisseur est soumis à un risque de perte en capital (voir le détail des Risques dans le DICI et le prospectus). Les performances passées ne préjugent en rien des résultats futurs. L’exactitude, l’exhaustivité ou la pertinence des informations, prévisions et analyses fournies ne sont pas garanties. Elles sont établies sur des sources considérées comme fiables et peuvent être modifiées sans préavis. Les informations et prévisions sont inévitablement partielles, fournies sur la base de données de marché constatées à un moment précis et sont susceptibles d’évolution. Il appartient à l’investisseur de s’assurer de la compatibilité de cet investissement avec les lois de la juridiction dont il relève et de vérifier si ce dernier est adapté à ses objectifs d’investissement et sa situation patrimoniale (y compris fiscale).</a:t>
            </a:r>
          </a:p>
          <a:p>
            <a:pPr lvl="1"/>
            <a:r>
              <a:rPr lang="fr-FR" noProof="0" dirty="0"/>
              <a:t>Informations réputées exactes à Novembre 2025. Document ID: </a:t>
            </a:r>
            <a:r>
              <a:rPr lang="fr-FR" dirty="0"/>
              <a:t>5015950</a:t>
            </a:r>
            <a:endParaRPr lang="fr-FR" noProof="0" dirty="0"/>
          </a:p>
          <a:p>
            <a:pPr lvl="1"/>
            <a:r>
              <a:rPr lang="fr-FR" noProof="0" dirty="0"/>
              <a:t>Amundi Asset Management, Société par actions simplifiée - SAS au capital de 1 143 615 555 euros - Société de gestion de portefeuille agréée par l’AMF n° GP 04000036 - Siège social : 91-93, boulevard Pasteur, 75015 Paris, France - 437 574 452 RCS Paris</a:t>
            </a:r>
          </a:p>
          <a:p>
            <a:pPr lvl="1"/>
            <a:endParaRPr lang="fr-FR" noProof="0" dirty="0"/>
          </a:p>
          <a:p>
            <a:pPr lvl="1"/>
            <a:endParaRPr lang="fr-FR" noProof="0" dirty="0"/>
          </a:p>
          <a:p>
            <a:endParaRPr lang="fr-FR" noProof="0" dirty="0"/>
          </a:p>
        </p:txBody>
      </p:sp>
      <p:cxnSp>
        <p:nvCxnSpPr>
          <p:cNvPr id="3" name="Straight Connector 2">
            <a:extLst>
              <a:ext uri="{FF2B5EF4-FFF2-40B4-BE49-F238E27FC236}">
                <a16:creationId xmlns:a16="http://schemas.microsoft.com/office/drawing/2014/main" id="{4CBA0E62-7540-D200-F8A0-161A1D6544EA}"/>
              </a:ext>
            </a:extLst>
          </p:cNvPr>
          <p:cNvCxnSpPr>
            <a:cxnSpLocks/>
          </p:cNvCxnSpPr>
          <p:nvPr/>
        </p:nvCxnSpPr>
        <p:spPr>
          <a:xfrm>
            <a:off x="554598" y="1219200"/>
            <a:ext cx="609600" cy="0"/>
          </a:xfrm>
          <a:prstGeom prst="line">
            <a:avLst/>
          </a:prstGeom>
          <a:ln w="4445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Footer Placeholder 69">
            <a:extLst>
              <a:ext uri="{FF2B5EF4-FFF2-40B4-BE49-F238E27FC236}">
                <a16:creationId xmlns:a16="http://schemas.microsoft.com/office/drawing/2014/main" id="{BF15C6CD-72A5-EE9E-30EF-70C347085B81}"/>
              </a:ext>
            </a:extLst>
          </p:cNvPr>
          <p:cNvSpPr txBox="1">
            <a:spLocks/>
          </p:cNvSpPr>
          <p:nvPr/>
        </p:nvSpPr>
        <p:spPr>
          <a:xfrm>
            <a:off x="677211" y="9504000"/>
            <a:ext cx="4430367" cy="264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5"/>
              </a:spcBef>
            </a:pPr>
            <a:r>
              <a:rPr lang="fr-FR" sz="800" spc="-9" noProof="0" dirty="0"/>
              <a:t>3 | Communication marketing destinée exclusivement aux clients professionnels</a:t>
            </a:r>
          </a:p>
        </p:txBody>
      </p:sp>
      <p:graphicFrame>
        <p:nvGraphicFramePr>
          <p:cNvPr id="2" name="Graphique 534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096739873"/>
              </p:ext>
            </p:extLst>
          </p:nvPr>
        </p:nvGraphicFramePr>
        <p:xfrm>
          <a:off x="551475" y="1990890"/>
          <a:ext cx="3189008" cy="15877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phique 534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21034864"/>
              </p:ext>
            </p:extLst>
          </p:nvPr>
        </p:nvGraphicFramePr>
        <p:xfrm>
          <a:off x="4031919" y="1990890"/>
          <a:ext cx="3183388" cy="15877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phique 534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3701248948"/>
              </p:ext>
            </p:extLst>
          </p:nvPr>
        </p:nvGraphicFramePr>
        <p:xfrm>
          <a:off x="554881" y="4023432"/>
          <a:ext cx="3183388" cy="15877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Graphique 5343">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832251236"/>
              </p:ext>
            </p:extLst>
          </p:nvPr>
        </p:nvGraphicFramePr>
        <p:xfrm>
          <a:off x="4038600" y="4023430"/>
          <a:ext cx="3176991" cy="158775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217009790"/>
      </p:ext>
    </p:extLst>
  </p:cSld>
  <p:clrMapOvr>
    <a:masterClrMapping/>
  </p:clrMapOvr>
</p:sld>
</file>

<file path=ppt/theme/theme1.xml><?xml version="1.0" encoding="utf-8"?>
<a:theme xmlns:a="http://schemas.openxmlformats.org/drawingml/2006/main" name="Amundi-2017">
  <a:themeElements>
    <a:clrScheme name="AMUNDI-2017">
      <a:dk1>
        <a:srgbClr val="003C64"/>
      </a:dk1>
      <a:lt1>
        <a:srgbClr val="FFFFFF"/>
      </a:lt1>
      <a:dk2>
        <a:srgbClr val="646464"/>
      </a:dk2>
      <a:lt2>
        <a:srgbClr val="E7E6E6"/>
      </a:lt2>
      <a:accent1>
        <a:srgbClr val="00A0E3"/>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mundi-2017" id="{05B6DC0B-C830-F94B-A777-CDAFC2471096}" vid="{0EED4737-76A9-AA4C-A179-5D97EFC55F7B}"/>
    </a:ext>
  </a:extLst>
</a:theme>
</file>

<file path=ppt/theme/theme2.xml><?xml version="1.0" encoding="utf-8"?>
<a:theme xmlns:a="http://schemas.openxmlformats.org/drawingml/2006/main" name="Amundi_theme_092020">
  <a:themeElements>
    <a:clrScheme name="Amundi-theme_092020">
      <a:dk1>
        <a:srgbClr val="003C64"/>
      </a:dk1>
      <a:lt1>
        <a:srgbClr val="FFFFFF"/>
      </a:lt1>
      <a:dk2>
        <a:srgbClr val="646464"/>
      </a:dk2>
      <a:lt2>
        <a:srgbClr val="E7E6E6"/>
      </a:lt2>
      <a:accent1>
        <a:srgbClr val="009EE0"/>
      </a:accent1>
      <a:accent2>
        <a:srgbClr val="004F9F"/>
      </a:accent2>
      <a:accent3>
        <a:srgbClr val="38B2B6"/>
      </a:accent3>
      <a:accent4>
        <a:srgbClr val="E6325E"/>
      </a:accent4>
      <a:accent5>
        <a:srgbClr val="F07D00"/>
      </a:accent5>
      <a:accent6>
        <a:srgbClr val="C19134"/>
      </a:accent6>
      <a:hlink>
        <a:srgbClr val="00C2F0"/>
      </a:hlink>
      <a:folHlink>
        <a:srgbClr val="4571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FR_Vertical_AmundiAM" id="{E45696E1-454E-424A-9744-BFDD694C05D4}" vid="{4831EB98-15D7-8E4D-923F-60194869F4CF}"/>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Amundi-2017</Template>
  <TotalTime>0</TotalTime>
  <Words>1083</Words>
  <Application>Microsoft Office PowerPoint</Application>
  <PresentationFormat>Custom</PresentationFormat>
  <Paragraphs>133</Paragraphs>
  <Slides>3</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3</vt:i4>
      </vt:variant>
    </vt:vector>
  </HeadingPairs>
  <TitlesOfParts>
    <vt:vector size="18" baseType="lpstr">
      <vt:lpstr>CambriaMath</vt:lpstr>
      <vt:lpstr>Gotham Bold</vt:lpstr>
      <vt:lpstr>Gotham Medium</vt:lpstr>
      <vt:lpstr>LucidaGrande-Bold</vt:lpstr>
      <vt:lpstr>Noto Sans Blk</vt:lpstr>
      <vt:lpstr>Noto Sans Cond</vt:lpstr>
      <vt:lpstr>Noto Sans Cond Med</vt:lpstr>
      <vt:lpstr>Noto Sans Med</vt:lpstr>
      <vt:lpstr>Aptos</vt:lpstr>
      <vt:lpstr>Arial</vt:lpstr>
      <vt:lpstr>Calibri</vt:lpstr>
      <vt:lpstr>Noto Sans</vt:lpstr>
      <vt:lpstr>Noto Sans Light</vt:lpstr>
      <vt:lpstr>Amundi-2017</vt:lpstr>
      <vt:lpstr>Amundi_theme_092020</vt:lpstr>
      <vt:lpstr>PowerPoint Presentation</vt:lpstr>
      <vt:lpstr>Marché primaire Investment Grade</vt:lpstr>
      <vt:lpstr>Données de marché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Primary Market Views €</dc:title>
  <dc:creator>Mirabel Florence (AMUNDI)</dc:creator>
  <cp:lastModifiedBy>Colombo Jeanne (AMUNDI)</cp:lastModifiedBy>
  <cp:revision>315</cp:revision>
  <cp:lastPrinted>2025-02-13T10:09:16Z</cp:lastPrinted>
  <dcterms:created xsi:type="dcterms:W3CDTF">2022-11-16T13:16:52Z</dcterms:created>
  <dcterms:modified xsi:type="dcterms:W3CDTF">2025-11-24T19:28:10Z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2022-11-16T00:00:00Z</vt:filetime>
  </property>
  <property fmtid="{D5CDD505-2E9C-101B-9397-08002B2CF9AE}" pid="3" name="Creator">
    <vt:lpwstr>Adobe InDesign 17.3 (Windows)</vt:lpwstr>
  </property>
  <property fmtid="{D5CDD505-2E9C-101B-9397-08002B2CF9AE}" pid="4" name="LastSaved">
    <vt:filetime>2022-11-16T00:00:00Z</vt:filetime>
  </property>
  <property fmtid="{D5CDD505-2E9C-101B-9397-08002B2CF9AE}" pid="5" name="Producer">
    <vt:lpwstr>Adobe PDF Library 16.0.7</vt:lpwstr>
  </property>
  <property fmtid="{D5CDD505-2E9C-101B-9397-08002B2CF9AE}" pid="6" name="MSIP_Label_6ac45191-74e4-40a9-a4c5-ab5c9391e33a_Enabled">
    <vt:lpwstr>true</vt:lpwstr>
  </property>
  <property fmtid="{D5CDD505-2E9C-101B-9397-08002B2CF9AE}" pid="7" name="MSIP_Label_6ac45191-74e4-40a9-a4c5-ab5c9391e33a_SetDate">
    <vt:lpwstr>2022-11-16T13:16:57Z</vt:lpwstr>
  </property>
  <property fmtid="{D5CDD505-2E9C-101B-9397-08002B2CF9AE}" pid="8" name="MSIP_Label_6ac45191-74e4-40a9-a4c5-ab5c9391e33a_Method">
    <vt:lpwstr>Standard</vt:lpwstr>
  </property>
  <property fmtid="{D5CDD505-2E9C-101B-9397-08002B2CF9AE}" pid="9" name="MSIP_Label_6ac45191-74e4-40a9-a4c5-ab5c9391e33a_Name">
    <vt:lpwstr>Internal Data</vt:lpwstr>
  </property>
  <property fmtid="{D5CDD505-2E9C-101B-9397-08002B2CF9AE}" pid="10" name="MSIP_Label_6ac45191-74e4-40a9-a4c5-ab5c9391e33a_SiteId">
    <vt:lpwstr>a5c34232-eadc-4609-bff3-dd6fcdae3fe2</vt:lpwstr>
  </property>
  <property fmtid="{D5CDD505-2E9C-101B-9397-08002B2CF9AE}" pid="11" name="MSIP_Label_6ac45191-74e4-40a9-a4c5-ab5c9391e33a_ActionId">
    <vt:lpwstr>71b71bf9-7bf7-4500-83b2-45162ec854c2</vt:lpwstr>
  </property>
  <property fmtid="{D5CDD505-2E9C-101B-9397-08002B2CF9AE}" pid="12" name="MSIP_Label_6ac45191-74e4-40a9-a4c5-ab5c9391e33a_ContentBits">
    <vt:lpwstr>0</vt:lpwstr>
  </property>
  <property fmtid="{D5CDD505-2E9C-101B-9397-08002B2CF9AE}" pid="13" name="_NewReviewCycle">
    <vt:lpwstr/>
  </property>
</Properties>
</file>